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5"/>
  </p:notesMasterIdLst>
  <p:sldIdLst>
    <p:sldId id="256" r:id="rId2"/>
    <p:sldId id="257" r:id="rId3"/>
    <p:sldId id="293" r:id="rId4"/>
    <p:sldId id="286" r:id="rId5"/>
    <p:sldId id="290" r:id="rId6"/>
    <p:sldId id="283" r:id="rId7"/>
    <p:sldId id="284" r:id="rId8"/>
    <p:sldId id="285" r:id="rId9"/>
    <p:sldId id="278" r:id="rId10"/>
    <p:sldId id="279" r:id="rId11"/>
    <p:sldId id="287" r:id="rId12"/>
    <p:sldId id="289" r:id="rId13"/>
    <p:sldId id="300" r:id="rId14"/>
    <p:sldId id="301" r:id="rId15"/>
    <p:sldId id="297" r:id="rId16"/>
    <p:sldId id="296" r:id="rId17"/>
    <p:sldId id="298" r:id="rId18"/>
    <p:sldId id="299" r:id="rId19"/>
    <p:sldId id="295" r:id="rId20"/>
    <p:sldId id="269" r:id="rId21"/>
    <p:sldId id="270" r:id="rId22"/>
    <p:sldId id="276" r:id="rId23"/>
    <p:sldId id="291" r:id="rId24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707" autoAdjust="0"/>
  </p:normalViewPr>
  <p:slideViewPr>
    <p:cSldViewPr>
      <p:cViewPr varScale="1">
        <p:scale>
          <a:sx n="129" d="100"/>
          <a:sy n="129" d="100"/>
        </p:scale>
        <p:origin x="1625" y="6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E83F9-11A8-4478-86C6-86814407240D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6B005-BA51-45E5-AADD-37C3FEDB3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2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6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70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52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3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위 과정에서 서울 공공 데이터의 거주 인구 데이터를 활용하여 거주 인구수를 파악하고자 했으나</a:t>
            </a:r>
            <a:r>
              <a:rPr lang="en-US" altLang="ko-KR"/>
              <a:t>, </a:t>
            </a:r>
            <a:r>
              <a:rPr lang="ko-KR" altLang="en-US"/>
              <a:t>유동 인구 데이터의 경우 </a:t>
            </a:r>
            <a:r>
              <a:rPr lang="en-US" altLang="ko-KR"/>
              <a:t>skt </a:t>
            </a:r>
            <a:r>
              <a:rPr lang="ko-KR" altLang="en-US"/>
              <a:t>사용자들만의 데이터라 해당 데이터를 이용할 경우 주민등록상 거주 인구수를 이용할 수 없었습니다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73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293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7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2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1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1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4/16/2020</a:t>
            </a:fld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2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3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3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ayout3_shape6"/>
          <p:cNvSpPr>
            <a:spLocks noGrp="1"/>
          </p:cNvSpPr>
          <p:nvPr>
            <p:ph type="body" sz="half" idx="2"/>
          </p:nvPr>
        </p:nvSpPr>
        <p:spPr>
          <a:xfrm>
            <a:off x="312059" y="246743"/>
            <a:ext cx="8338457" cy="1851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입력하세요</a:t>
            </a:r>
            <a:endParaRPr/>
          </a:p>
          <a:p>
            <a:pPr lvl="0"/>
            <a:endParaRPr/>
          </a:p>
        </p:txBody>
      </p:sp>
      <p:sp>
        <p:nvSpPr>
          <p:cNvPr id="9" name="layout3_shape7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4/16/2020</a:t>
            </a:fld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4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idx="1"/>
          </p:nvPr>
        </p:nvSpPr>
        <p:spPr>
          <a:xfrm>
            <a:off x="368300" y="1574801"/>
            <a:ext cx="1905000" cy="317499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D3C3E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9" name="layout4_shape7"/>
          <p:cNvSpPr>
            <a:spLocks noGrp="1"/>
          </p:cNvSpPr>
          <p:nvPr>
            <p:ph idx="13"/>
          </p:nvPr>
        </p:nvSpPr>
        <p:spPr>
          <a:xfrm>
            <a:off x="2336800" y="1574801"/>
            <a:ext cx="6426200" cy="330199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4/16/2020</a:t>
            </a:fld>
            <a:endParaRPr/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4/16/2020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/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텍스트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스타일을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편집합니다</a:t>
            </a:r>
          </a:p>
          <a:p>
            <a:pPr lvl="1"/>
            <a:r>
              <a:rPr lang="ko-KR" altLang="en-US">
                <a:latin typeface="나눔고딕"/>
                <a:ea typeface="나눔고딕"/>
              </a:rPr>
              <a:t>둘째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2"/>
            <a:r>
              <a:rPr lang="ko-KR" altLang="en-US">
                <a:latin typeface="나눔고딕"/>
                <a:ea typeface="나눔고딕"/>
              </a:rPr>
              <a:t>셋째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3"/>
            <a:r>
              <a:rPr lang="ko-KR" altLang="en-US">
                <a:latin typeface="나눔고딕"/>
                <a:ea typeface="나눔고딕"/>
              </a:rPr>
              <a:t>넷째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4"/>
            <a:r>
              <a:rPr lang="ko-KR" altLang="en-US">
                <a:latin typeface="나눔고딕"/>
                <a:ea typeface="나눔고딕"/>
              </a:rPr>
              <a:t>다섯째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4/16/2020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4/16/2020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290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>
            <a:spLocks noGrp="1"/>
          </p:cNvSpPr>
          <p:nvPr>
            <p:ph type="ctrTitle"/>
          </p:nvPr>
        </p:nvSpPr>
        <p:spPr>
          <a:xfrm>
            <a:off x="337419" y="247026"/>
            <a:ext cx="7772400" cy="1969017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마포구 </a:t>
            </a: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vs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여의도</a:t>
            </a:r>
            <a:b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</a:b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트랜드</a:t>
            </a: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비교 분석</a:t>
            </a:r>
            <a:endParaRPr sz="5400" b="1" kern="1200" spc="-2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1_shape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prstGeom prst="rect">
            <a:avLst/>
          </a:prstGeom>
          <a:ln>
            <a:noFill/>
          </a:ln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z="12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2020.04</a:t>
            </a:r>
          </a:p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b="1" kern="1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김도환</a:t>
            </a:r>
            <a:endParaRPr sz="12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slide1_shape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1_shape5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1_shape6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1_shape7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8D9BB69-C9F9-4155-BCB8-39472D49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22" y="3929208"/>
            <a:ext cx="2585392" cy="21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9C8C12-165D-47A3-B0FE-788F909E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513" y="3930359"/>
            <a:ext cx="2585392" cy="2160000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10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-243590" y="1268760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AED22-B99B-444B-A987-5F3A2661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84" y="1296699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85CA6F-1A6D-45E1-B6AD-3B3856D3948B}"/>
              </a:ext>
            </a:extLst>
          </p:cNvPr>
          <p:cNvSpPr txBox="1"/>
          <p:nvPr/>
        </p:nvSpPr>
        <p:spPr>
          <a:xfrm>
            <a:off x="160298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C7318E-FA1F-44CC-A12E-235EC7446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513" y="129734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E8DA4-F46B-426F-A0CF-F8B83C531C86}"/>
              </a:ext>
            </a:extLst>
          </p:cNvPr>
          <p:cNvSpPr txBox="1"/>
          <p:nvPr/>
        </p:nvSpPr>
        <p:spPr>
          <a:xfrm>
            <a:off x="3132511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0300E5-949C-44E2-9313-68A65ED21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322" y="129633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28C6F5-385E-4B5C-B4C4-BA6D837B7C6C}"/>
              </a:ext>
            </a:extLst>
          </p:cNvPr>
          <p:cNvSpPr txBox="1"/>
          <p:nvPr/>
        </p:nvSpPr>
        <p:spPr>
          <a:xfrm>
            <a:off x="6063277" y="1315811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B589B7-B751-406E-8CCD-41F4FC2C0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98" y="3933296"/>
            <a:ext cx="2585392" cy="21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4F2C6C-D8A7-48DF-B5F5-0668CCC505C2}"/>
              </a:ext>
            </a:extLst>
          </p:cNvPr>
          <p:cNvSpPr txBox="1"/>
          <p:nvPr/>
        </p:nvSpPr>
        <p:spPr>
          <a:xfrm>
            <a:off x="15421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19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A4AD0B-568B-43C3-AEE2-B0870EEBC4D4}"/>
              </a:ext>
            </a:extLst>
          </p:cNvPr>
          <p:cNvSpPr txBox="1"/>
          <p:nvPr/>
        </p:nvSpPr>
        <p:spPr>
          <a:xfrm>
            <a:off x="3130820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30C074-8131-4FC6-8608-51C7B9D08DF4}"/>
              </a:ext>
            </a:extLst>
          </p:cNvPr>
          <p:cNvSpPr txBox="1"/>
          <p:nvPr/>
        </p:nvSpPr>
        <p:spPr>
          <a:xfrm>
            <a:off x="609462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23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63" name="slide5_shape1">
            <a:extLst>
              <a:ext uri="{FF2B5EF4-FFF2-40B4-BE49-F238E27FC236}">
                <a16:creationId xmlns:a16="http://schemas.microsoft.com/office/drawing/2014/main" id="{CBAC01AE-29B7-4657-91F3-C05920FB11BE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68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연령대별 데이터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11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5B887-BA3C-4562-8617-BD7C0BA07A63}"/>
              </a:ext>
            </a:extLst>
          </p:cNvPr>
          <p:cNvSpPr txBox="1"/>
          <p:nvPr/>
        </p:nvSpPr>
        <p:spPr>
          <a:xfrm>
            <a:off x="244462" y="4655817"/>
            <a:ext cx="8899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여의동에 비해 서교동의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 연령대가 낮습니다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여의도의 경우 </a:t>
            </a:r>
            <a:r>
              <a:rPr lang="en-US" altLang="ko-KR" sz="1400" dirty="0"/>
              <a:t>30~40</a:t>
            </a:r>
            <a:r>
              <a:rPr lang="ko-KR" altLang="en-US" sz="1400" dirty="0"/>
              <a:t>대 인구가</a:t>
            </a:r>
            <a:r>
              <a:rPr lang="en-US" altLang="ko-KR" sz="1400" dirty="0"/>
              <a:t> </a:t>
            </a:r>
            <a:r>
              <a:rPr lang="ko-KR" altLang="en-US" sz="1400" dirty="0"/>
              <a:t>지배적입니다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 </a:t>
            </a:r>
            <a:r>
              <a:rPr lang="en-US" altLang="ko-KR" sz="1400" dirty="0"/>
              <a:t>18</a:t>
            </a:r>
            <a:r>
              <a:rPr lang="ko-KR" altLang="en-US" sz="1400" dirty="0"/>
              <a:t>시 이후 저녁 시간대의 연령대는 </a:t>
            </a:r>
            <a:r>
              <a:rPr lang="en-US" altLang="ko-KR" sz="1400" dirty="0"/>
              <a:t>20</a:t>
            </a:r>
            <a:r>
              <a:rPr lang="ko-KR" altLang="en-US" sz="1400" dirty="0"/>
              <a:t>대</a:t>
            </a:r>
            <a:r>
              <a:rPr lang="en-US" altLang="ko-KR" sz="1400" dirty="0"/>
              <a:t>, 30</a:t>
            </a:r>
            <a:r>
              <a:rPr lang="ko-KR" altLang="en-US" sz="1400" dirty="0"/>
              <a:t>대가 많고</a:t>
            </a:r>
            <a:r>
              <a:rPr lang="en-US" altLang="ko-KR" sz="1400" dirty="0"/>
              <a:t>, </a:t>
            </a:r>
            <a:r>
              <a:rPr lang="ko-KR" altLang="en-US" sz="1400" dirty="0"/>
              <a:t>그 중 </a:t>
            </a:r>
            <a:r>
              <a:rPr lang="en-US" altLang="ko-KR" sz="1400" dirty="0"/>
              <a:t>20</a:t>
            </a:r>
            <a:r>
              <a:rPr lang="ko-KR" altLang="en-US" sz="1400" dirty="0"/>
              <a:t>대가 가장 지배적입니다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서교동의 경우 </a:t>
            </a:r>
            <a:r>
              <a:rPr lang="en-US" altLang="ko-KR" sz="1400" dirty="0"/>
              <a:t>15~20</a:t>
            </a:r>
            <a:r>
              <a:rPr lang="ko-KR" altLang="en-US" sz="1400" dirty="0"/>
              <a:t>시 사이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대 인구의 활동도 관찰할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 퇴근 이후의 시간에 주로 활동하는 연령대는 </a:t>
            </a:r>
            <a:r>
              <a:rPr lang="en-US" altLang="ko-KR" sz="1400" dirty="0"/>
              <a:t>20</a:t>
            </a:r>
            <a:r>
              <a:rPr lang="ko-KR" altLang="en-US" sz="1400" dirty="0"/>
              <a:t>대와 </a:t>
            </a:r>
            <a:r>
              <a:rPr lang="en-US" altLang="ko-KR" sz="1400" dirty="0"/>
              <a:t>30</a:t>
            </a:r>
            <a:r>
              <a:rPr lang="ko-KR" altLang="en-US" sz="1400" dirty="0"/>
              <a:t>대이고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연령대가 트랜드를 주도하는 것으로 분석할 수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EFFCC03-7112-4D1E-B23D-3AF301790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90" y="2000441"/>
            <a:ext cx="4373422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E798722-4998-4D79-984C-DC71FDB85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6" y="2000441"/>
            <a:ext cx="4373422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76352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여의동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CCF06-1F67-47C6-8D92-D69740278FB4}"/>
              </a:ext>
            </a:extLst>
          </p:cNvPr>
          <p:cNvSpPr txBox="1"/>
          <p:nvPr/>
        </p:nvSpPr>
        <p:spPr>
          <a:xfrm>
            <a:off x="5625590" y="176352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서교동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E5F6C-2970-4D93-B04A-71AF312B14C7}"/>
              </a:ext>
            </a:extLst>
          </p:cNvPr>
          <p:cNvSpPr txBox="1"/>
          <p:nvPr/>
        </p:nvSpPr>
        <p:spPr>
          <a:xfrm>
            <a:off x="323528" y="1257920"/>
            <a:ext cx="931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트랜드를 이끄는 연령대를 파악하기 위해</a:t>
            </a:r>
            <a:r>
              <a:rPr lang="en-US" altLang="ko-KR" sz="1400" dirty="0"/>
              <a:t>, </a:t>
            </a:r>
            <a:r>
              <a:rPr lang="ko-KR" altLang="en-US" sz="1400" dirty="0"/>
              <a:t>연령별</a:t>
            </a:r>
            <a:r>
              <a:rPr lang="en-US" altLang="ko-KR" sz="1400" dirty="0"/>
              <a:t>/</a:t>
            </a:r>
            <a:r>
              <a:rPr lang="ko-KR" altLang="en-US" sz="1400" dirty="0"/>
              <a:t>시간대 별로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인구를 시각화 해보았습니다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06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>
            <a:extLst>
              <a:ext uri="{FF2B5EF4-FFF2-40B4-BE49-F238E27FC236}">
                <a16:creationId xmlns:a16="http://schemas.microsoft.com/office/drawing/2014/main" id="{B2931A3E-1350-47EE-B72E-B2EB1CCF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933" y="1988456"/>
            <a:ext cx="439161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성별 데이터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12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9605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2EF8F9-FB1D-4F89-B7E8-8D61D5C81D24}"/>
                  </a:ext>
                </a:extLst>
              </p:cNvPr>
              <p:cNvSpPr txBox="1"/>
              <p:nvPr/>
            </p:nvSpPr>
            <p:spPr>
              <a:xfrm>
                <a:off x="5783773" y="3602503"/>
                <a:ext cx="24783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2EF8F9-FB1D-4F89-B7E8-8D61D5C8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773" y="3602503"/>
                <a:ext cx="2478321" cy="553998"/>
              </a:xfrm>
              <a:prstGeom prst="rect">
                <a:avLst/>
              </a:prstGeom>
              <a:blipFill>
                <a:blip r:embed="rId3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1CB4680-B852-4811-9E98-92C3804727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41666" y="3263899"/>
            <a:ext cx="534790" cy="6156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AC2A19E1-8C73-4E38-ABFD-E7943246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9" y="2061128"/>
            <a:ext cx="439161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221841-D3CB-4259-B5F7-A57143B008A3}"/>
              </a:ext>
            </a:extLst>
          </p:cNvPr>
          <p:cNvSpPr txBox="1"/>
          <p:nvPr/>
        </p:nvSpPr>
        <p:spPr>
          <a:xfrm>
            <a:off x="323528" y="1257920"/>
            <a:ext cx="853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트랜드를 주도하는 인구의 성별을 파악하기 위해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활발한 시간대와 연령대를 선택하고 해당 데이터에서 성비를 시각화 해보았습니다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77584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여의동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D84B8-A76E-4611-A3F2-44B2DAC6C193}"/>
              </a:ext>
            </a:extLst>
          </p:cNvPr>
          <p:cNvSpPr txBox="1"/>
          <p:nvPr/>
        </p:nvSpPr>
        <p:spPr>
          <a:xfrm>
            <a:off x="5625590" y="177584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서교동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7F210D-5419-4CFD-921C-F4A61F157EE2}"/>
              </a:ext>
            </a:extLst>
          </p:cNvPr>
          <p:cNvSpPr txBox="1"/>
          <p:nvPr/>
        </p:nvSpPr>
        <p:spPr>
          <a:xfrm>
            <a:off x="323529" y="4638615"/>
            <a:ext cx="8820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여의동</a:t>
            </a:r>
            <a:r>
              <a:rPr lang="ko-KR" altLang="en-US" sz="1400" dirty="0"/>
              <a:t> 인구의 남녀 성비를 보면</a:t>
            </a:r>
            <a:r>
              <a:rPr lang="en-US" altLang="ko-KR" sz="1400" dirty="0"/>
              <a:t>, 20</a:t>
            </a:r>
            <a:r>
              <a:rPr lang="ko-KR" altLang="en-US" sz="1400" dirty="0"/>
              <a:t>대의 경우 여성의 비율이 높지만</a:t>
            </a:r>
            <a:r>
              <a:rPr lang="en-US" altLang="ko-KR" sz="1400" dirty="0"/>
              <a:t>, 30</a:t>
            </a:r>
            <a:r>
              <a:rPr lang="ko-KR" altLang="en-US" sz="1400" dirty="0"/>
              <a:t>대부터 남성의 비율이 높고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  40, 50</a:t>
            </a:r>
            <a:r>
              <a:rPr lang="ko-KR" altLang="en-US" sz="1400" dirty="0"/>
              <a:t>대의 경우 남성의 비율이 </a:t>
            </a:r>
            <a:r>
              <a:rPr lang="en-US" altLang="ko-KR" sz="1400" dirty="0"/>
              <a:t>70%</a:t>
            </a:r>
            <a:r>
              <a:rPr lang="ko-KR" altLang="en-US" sz="1400" dirty="0"/>
              <a:t>대를 차지합니다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여의동의 경우 퇴근 시간</a:t>
            </a:r>
            <a:r>
              <a:rPr lang="en-US" altLang="ko-KR" sz="1400" dirty="0"/>
              <a:t>(17~18</a:t>
            </a:r>
            <a:r>
              <a:rPr lang="ko-KR" altLang="en-US" sz="1400" dirty="0"/>
              <a:t>시</a:t>
            </a:r>
            <a:r>
              <a:rPr lang="en-US" altLang="ko-KR" sz="1400" dirty="0"/>
              <a:t>)</a:t>
            </a:r>
            <a:r>
              <a:rPr lang="ko-KR" altLang="en-US" sz="1400" dirty="0"/>
              <a:t> 이후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거의 없습니다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 인구의 경우 </a:t>
            </a:r>
            <a:r>
              <a:rPr lang="en-US" altLang="ko-KR" sz="1400" dirty="0"/>
              <a:t>20</a:t>
            </a:r>
            <a:r>
              <a:rPr lang="ko-KR" altLang="en-US" sz="1400" dirty="0"/>
              <a:t>대는 여성의 비율이 높고</a:t>
            </a:r>
            <a:r>
              <a:rPr lang="en-US" altLang="ko-KR" sz="1400" dirty="0"/>
              <a:t>, 30</a:t>
            </a:r>
            <a:r>
              <a:rPr lang="ko-KR" altLang="en-US" sz="1400" dirty="0"/>
              <a:t>대는 비슷한 비율을 차지합니다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서교동에서</a:t>
            </a:r>
            <a:r>
              <a:rPr lang="en-US" altLang="ko-KR" sz="1400" dirty="0"/>
              <a:t>, 22</a:t>
            </a:r>
            <a:r>
              <a:rPr lang="ko-KR" altLang="en-US" sz="1400" dirty="0"/>
              <a:t>시 부터는 </a:t>
            </a:r>
            <a:r>
              <a:rPr lang="en-US" altLang="ko-KR" sz="1400" dirty="0"/>
              <a:t>20</a:t>
            </a:r>
            <a:r>
              <a:rPr lang="ko-KR" altLang="en-US" sz="1400" dirty="0"/>
              <a:t>대의 여성 비율보다 남성 비율이 높은 것을 관찰할 수 있습니다</a:t>
            </a:r>
            <a:r>
              <a:rPr lang="en-US" altLang="ko-KR" sz="14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21</a:t>
            </a:r>
            <a:r>
              <a:rPr lang="ko-KR" altLang="en-US" sz="1400" dirty="0"/>
              <a:t>시 이후로 </a:t>
            </a:r>
            <a:r>
              <a:rPr lang="en-US" altLang="ko-KR" sz="1400" dirty="0"/>
              <a:t>20</a:t>
            </a:r>
            <a:r>
              <a:rPr lang="ko-KR" altLang="en-US" sz="1400" dirty="0"/>
              <a:t>대 여성들이 귀가하는 것으로 추측할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대의 트랜드를 이끄는 인구는 여성의 비율이 좀 더 높습니다</a:t>
            </a:r>
            <a:r>
              <a:rPr lang="en-US" altLang="ko-KR" sz="1400" dirty="0"/>
              <a:t>. 30</a:t>
            </a:r>
            <a:r>
              <a:rPr lang="ko-KR" altLang="en-US" sz="1400" dirty="0"/>
              <a:t>대의 경우 남</a:t>
            </a:r>
            <a:r>
              <a:rPr lang="en-US" altLang="ko-KR" sz="1400" dirty="0"/>
              <a:t>/</a:t>
            </a:r>
            <a:r>
              <a:rPr lang="ko-KR" altLang="en-US" sz="1400" dirty="0"/>
              <a:t>여 비율이 비슷합니다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47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트랜드를 주도하는 인구의 관심사</a:t>
            </a: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BB889A-FEE3-44D0-958C-6ECE1993598E}"/>
              </a:ext>
            </a:extLst>
          </p:cNvPr>
          <p:cNvSpPr/>
          <p:nvPr/>
        </p:nvSpPr>
        <p:spPr>
          <a:xfrm>
            <a:off x="408944" y="1260629"/>
            <a:ext cx="81369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0000"/>
                </a:solidFill>
              </a:rPr>
              <a:t>트랜디한</a:t>
            </a:r>
            <a:r>
              <a:rPr lang="ko-KR" altLang="en-US" sz="1400" dirty="0">
                <a:solidFill>
                  <a:srgbClr val="000000"/>
                </a:solidFill>
              </a:rPr>
              <a:t> 지역의 관심사를  파악하여 트랜드에 대한 이해를 넓히고자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서교동 일대의 </a:t>
            </a:r>
            <a:r>
              <a:rPr lang="en-US" altLang="ko-KR" sz="1400" dirty="0">
                <a:solidFill>
                  <a:srgbClr val="000000"/>
                </a:solidFill>
              </a:rPr>
              <a:t>SNS(</a:t>
            </a:r>
            <a:r>
              <a:rPr lang="ko-KR" altLang="en-US" sz="1400" dirty="0">
                <a:solidFill>
                  <a:srgbClr val="000000"/>
                </a:solidFill>
              </a:rPr>
              <a:t>인스타그램</a:t>
            </a:r>
            <a:r>
              <a:rPr lang="en-US" altLang="ko-KR" sz="1400" dirty="0">
                <a:solidFill>
                  <a:srgbClr val="000000"/>
                </a:solidFill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</a:rPr>
              <a:t>데이터를 분석해보았습니다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앞선 데이터와 결합하기 위해선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작성 시간과 위치 정보가 필요하여 아래와 같은 형식으로 데이터를 크롤링했습니다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73B8B5-A739-4BAC-9D04-C19CC29AC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204864"/>
            <a:ext cx="4765031" cy="4320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973462-87A4-4BC7-935C-56A72D313AD6}"/>
              </a:ext>
            </a:extLst>
          </p:cNvPr>
          <p:cNvSpPr txBox="1"/>
          <p:nvPr/>
        </p:nvSpPr>
        <p:spPr>
          <a:xfrm>
            <a:off x="3915370" y="6525344"/>
            <a:ext cx="461665" cy="4974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57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087E706-1F84-4B68-8A82-66F2C47B9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75" y="1815193"/>
            <a:ext cx="7190250" cy="142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트랜드를 주도하는 인구의 관심사</a:t>
            </a: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BB889A-FEE3-44D0-958C-6ECE1993598E}"/>
              </a:ext>
            </a:extLst>
          </p:cNvPr>
          <p:cNvSpPr/>
          <p:nvPr/>
        </p:nvSpPr>
        <p:spPr>
          <a:xfrm>
            <a:off x="408944" y="1260629"/>
            <a:ext cx="8513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1700</a:t>
            </a:r>
            <a:r>
              <a:rPr lang="ko-KR" altLang="en-US" sz="1400" dirty="0">
                <a:solidFill>
                  <a:srgbClr val="000000"/>
                </a:solidFill>
              </a:rPr>
              <a:t>여개의 데이터 </a:t>
            </a:r>
            <a:r>
              <a:rPr lang="en-US" altLang="ko-KR" sz="1400" dirty="0">
                <a:solidFill>
                  <a:srgbClr val="000000"/>
                </a:solidFill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</a:rPr>
              <a:t>인</a:t>
            </a:r>
            <a:r>
              <a:rPr lang="ko-KR" altLang="en-US" sz="1400" dirty="0" err="1"/>
              <a:t>스타그램에서</a:t>
            </a:r>
            <a:r>
              <a:rPr lang="ko-KR" altLang="en-US" sz="1400" dirty="0"/>
              <a:t> 하루 누적 </a:t>
            </a:r>
            <a:r>
              <a:rPr lang="ko-KR" altLang="en-US" sz="1400" dirty="0" err="1"/>
              <a:t>요청수</a:t>
            </a:r>
            <a:r>
              <a:rPr lang="ko-KR" altLang="en-US" sz="1400" dirty="0"/>
              <a:t> 제한을 두어</a:t>
            </a:r>
            <a:r>
              <a:rPr lang="en-US" altLang="ko-KR" sz="1400" dirty="0"/>
              <a:t>,</a:t>
            </a:r>
            <a:r>
              <a:rPr lang="ko-KR" altLang="en-US" sz="1400" dirty="0"/>
              <a:t> 데이터 수집이 충분치 않습니다</a:t>
            </a:r>
            <a:r>
              <a:rPr lang="en-US" altLang="ko-KR" sz="1400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데이터가 소량인 관계로 시간대별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연령대별 가시화가 아닌 해당 지역의 데이터를 가시화하였습니다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BB48A5-1786-499A-BBA6-C5BD0B9C801E}"/>
              </a:ext>
            </a:extLst>
          </p:cNvPr>
          <p:cNvSpPr txBox="1"/>
          <p:nvPr/>
        </p:nvSpPr>
        <p:spPr>
          <a:xfrm>
            <a:off x="3635896" y="1817757"/>
            <a:ext cx="2405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chemeClr val="accent1"/>
                </a:solidFill>
              </a:rPr>
              <a:t>단어별</a:t>
            </a:r>
            <a:r>
              <a:rPr lang="ko-KR" altLang="en-US" sz="1100" b="1" dirty="0">
                <a:solidFill>
                  <a:schemeClr val="accent1"/>
                </a:solidFill>
              </a:rPr>
              <a:t> 빈도수 그래프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03DD75-5D89-4FCF-BA76-D1A348E64083}"/>
              </a:ext>
            </a:extLst>
          </p:cNvPr>
          <p:cNvSpPr txBox="1"/>
          <p:nvPr/>
        </p:nvSpPr>
        <p:spPr>
          <a:xfrm>
            <a:off x="3812580" y="3180545"/>
            <a:ext cx="2405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1"/>
                </a:solidFill>
              </a:rPr>
              <a:t>워드 클라우드</a:t>
            </a:r>
          </a:p>
        </p:txBody>
      </p:sp>
      <p:pic>
        <p:nvPicPr>
          <p:cNvPr id="36" name="Picture 14">
            <a:extLst>
              <a:ext uri="{FF2B5EF4-FFF2-40B4-BE49-F238E27FC236}">
                <a16:creationId xmlns:a16="http://schemas.microsoft.com/office/drawing/2014/main" id="{E03467EB-988B-483D-8613-C465AA567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94907"/>
            <a:ext cx="4540701" cy="30547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C4231F-B1A3-4136-945F-A736666B869E}"/>
              </a:ext>
            </a:extLst>
          </p:cNvPr>
          <p:cNvSpPr/>
          <p:nvPr/>
        </p:nvSpPr>
        <p:spPr>
          <a:xfrm>
            <a:off x="467544" y="6454893"/>
            <a:ext cx="851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</a:rPr>
              <a:t>주된 관심사는 디저트와 고양이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</a:rPr>
              <a:t>타투로</a:t>
            </a:r>
            <a:r>
              <a:rPr lang="ko-KR" altLang="en-US" sz="1200" dirty="0">
                <a:solidFill>
                  <a:srgbClr val="000000"/>
                </a:solidFill>
              </a:rPr>
              <a:t> 나타납니다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7228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트랜드를 주도하는 인구의 특징</a:t>
            </a: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D120-A114-48FC-8DBA-8D3675A00B6D}"/>
              </a:ext>
            </a:extLst>
          </p:cNvPr>
          <p:cNvSpPr txBox="1"/>
          <p:nvPr/>
        </p:nvSpPr>
        <p:spPr>
          <a:xfrm>
            <a:off x="323529" y="1404900"/>
            <a:ext cx="87849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Where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어느 지역에서 나타나는가</a:t>
            </a:r>
            <a:r>
              <a:rPr lang="en-US" altLang="ko-KR" b="1" dirty="0"/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마포구 서교동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When (</a:t>
            </a:r>
            <a:r>
              <a:rPr lang="ko-KR" altLang="en-US" b="1" dirty="0"/>
              <a:t>어떤 시간대에 나타나는가</a:t>
            </a:r>
            <a:r>
              <a:rPr lang="en-US" altLang="ko-KR" b="1" dirty="0"/>
              <a:t>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이후인 </a:t>
            </a:r>
            <a:r>
              <a:rPr lang="en-US" altLang="ko-KR" sz="1400" dirty="0"/>
              <a:t>18</a:t>
            </a:r>
            <a:r>
              <a:rPr lang="ko-KR" altLang="en-US" sz="1400" dirty="0"/>
              <a:t>시부터 </a:t>
            </a:r>
            <a:r>
              <a:rPr lang="en-US" altLang="ko-KR" sz="1400" dirty="0"/>
              <a:t>24</a:t>
            </a:r>
            <a:r>
              <a:rPr lang="ko-KR" altLang="en-US" sz="1400" dirty="0"/>
              <a:t>시 사이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Who (</a:t>
            </a:r>
            <a:r>
              <a:rPr lang="ko-KR" altLang="en-US" b="1" dirty="0"/>
              <a:t>누가 트랜드를 주도하는가</a:t>
            </a:r>
            <a:r>
              <a:rPr lang="en-US" altLang="ko-KR" b="1" dirty="0"/>
              <a:t>?)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 </a:t>
            </a:r>
            <a:r>
              <a:rPr lang="en-US" altLang="ko-KR" sz="1400" dirty="0"/>
              <a:t>(</a:t>
            </a:r>
            <a:r>
              <a:rPr lang="ko-KR" altLang="en-US" sz="1400" dirty="0"/>
              <a:t>특히 </a:t>
            </a:r>
            <a:r>
              <a:rPr lang="en-US" altLang="ko-KR" sz="1400" dirty="0"/>
              <a:t>20</a:t>
            </a:r>
            <a:r>
              <a:rPr lang="ko-KR" altLang="en-US" sz="1400" dirty="0"/>
              <a:t>대 여성</a:t>
            </a:r>
            <a:r>
              <a:rPr lang="en-US" altLang="ko-KR" sz="1400" dirty="0"/>
              <a:t>), 30</a:t>
            </a:r>
            <a:r>
              <a:rPr lang="ko-KR" altLang="en-US" sz="1400" dirty="0"/>
              <a:t>대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BB889A-FEE3-44D0-958C-6ECE1993598E}"/>
              </a:ext>
            </a:extLst>
          </p:cNvPr>
          <p:cNvSpPr/>
          <p:nvPr/>
        </p:nvSpPr>
        <p:spPr>
          <a:xfrm>
            <a:off x="323528" y="3679786"/>
            <a:ext cx="81369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What (</a:t>
            </a:r>
            <a:r>
              <a:rPr lang="ko-KR" altLang="en-US" b="1" dirty="0">
                <a:solidFill>
                  <a:srgbClr val="000000"/>
                </a:solidFill>
              </a:rPr>
              <a:t>해당 인구는 무엇을 하는가</a:t>
            </a:r>
            <a:r>
              <a:rPr lang="en-US" altLang="ko-KR" b="1" dirty="0">
                <a:solidFill>
                  <a:srgbClr val="000000"/>
                </a:solidFill>
              </a:rPr>
              <a:t>?)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카페 투어 </a:t>
            </a:r>
            <a:r>
              <a:rPr lang="en-US" altLang="ko-KR" sz="1400" dirty="0">
                <a:solidFill>
                  <a:srgbClr val="000000"/>
                </a:solidFill>
              </a:rPr>
              <a:t>(</a:t>
            </a:r>
            <a:r>
              <a:rPr lang="ko-KR" altLang="en-US" sz="1400" dirty="0">
                <a:solidFill>
                  <a:srgbClr val="000000"/>
                </a:solidFill>
              </a:rPr>
              <a:t>디저트 카페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커피 전문점 등</a:t>
            </a:r>
            <a:r>
              <a:rPr lang="en-US" altLang="ko-KR" sz="1400" dirty="0">
                <a:solidFill>
                  <a:srgbClr val="000000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고양이 관련 여가 </a:t>
            </a:r>
            <a:r>
              <a:rPr lang="en-US" altLang="ko-KR" sz="1400" dirty="0">
                <a:solidFill>
                  <a:srgbClr val="000000"/>
                </a:solidFill>
              </a:rPr>
              <a:t>(</a:t>
            </a:r>
            <a:r>
              <a:rPr lang="ko-KR" altLang="en-US" sz="1400" dirty="0">
                <a:solidFill>
                  <a:srgbClr val="000000"/>
                </a:solidFill>
              </a:rPr>
              <a:t>고양이 카페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고양이와 산책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등</a:t>
            </a:r>
            <a:r>
              <a:rPr lang="en-US" altLang="ko-KR" sz="1400" dirty="0">
                <a:solidFill>
                  <a:srgbClr val="000000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0000"/>
                </a:solidFill>
              </a:rPr>
              <a:t>타투</a:t>
            </a:r>
            <a:r>
              <a:rPr lang="ko-KR" altLang="en-US" sz="1400" dirty="0">
                <a:solidFill>
                  <a:srgbClr val="000000"/>
                </a:solidFill>
              </a:rPr>
              <a:t> 관련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F47A21-C134-4259-8186-EDE694175C15}"/>
              </a:ext>
            </a:extLst>
          </p:cNvPr>
          <p:cNvSpPr/>
          <p:nvPr/>
        </p:nvSpPr>
        <p:spPr>
          <a:xfrm>
            <a:off x="708985" y="5109812"/>
            <a:ext cx="7751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20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r>
              <a:rPr lang="en-US" altLang="ko-KR" sz="1600" dirty="0"/>
              <a:t>, 21</a:t>
            </a:r>
            <a:r>
              <a:rPr lang="ko-KR" altLang="en-US" sz="1600" dirty="0"/>
              <a:t>시</a:t>
            </a:r>
            <a:r>
              <a:rPr lang="en-US" altLang="ko-KR" sz="1600" dirty="0"/>
              <a:t>~24</a:t>
            </a:r>
            <a:r>
              <a:rPr lang="ko-KR" altLang="en-US" sz="1600" dirty="0"/>
              <a:t>시경 </a:t>
            </a:r>
            <a:r>
              <a:rPr lang="en-US" altLang="ko-KR" sz="1600" dirty="0"/>
              <a:t>20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endParaRPr lang="en-US" altLang="ko-KR" sz="1600" dirty="0"/>
          </a:p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30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r>
              <a:rPr lang="en-US" altLang="ko-KR" sz="1600" dirty="0"/>
              <a:t>, 21</a:t>
            </a:r>
            <a:r>
              <a:rPr lang="ko-KR" altLang="en-US" sz="1600" dirty="0"/>
              <a:t>시</a:t>
            </a:r>
            <a:r>
              <a:rPr lang="en-US" altLang="ko-KR" sz="1600" dirty="0"/>
              <a:t>~24</a:t>
            </a:r>
            <a:r>
              <a:rPr lang="ko-KR" altLang="en-US" sz="1600" dirty="0"/>
              <a:t>시경 </a:t>
            </a:r>
            <a:r>
              <a:rPr lang="en-US" altLang="ko-KR" sz="1600" dirty="0"/>
              <a:t>30</a:t>
            </a:r>
            <a:r>
              <a:rPr lang="ko-KR" altLang="en-US" sz="1600" dirty="0"/>
              <a:t>대 </a:t>
            </a:r>
            <a:r>
              <a:rPr lang="ko-KR" altLang="en-US" sz="1600" dirty="0" err="1"/>
              <a:t>유출입</a:t>
            </a:r>
            <a:r>
              <a:rPr lang="ko-KR" altLang="en-US" sz="1600" dirty="0"/>
              <a:t> 인구수</a:t>
            </a:r>
            <a:endParaRPr lang="en-US" altLang="ko-KR" sz="1600" dirty="0"/>
          </a:p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20</a:t>
            </a:r>
            <a:r>
              <a:rPr lang="ko-KR" altLang="en-US" sz="1600" dirty="0"/>
              <a:t>대 남녀 비율</a:t>
            </a:r>
            <a:endParaRPr lang="en-US" altLang="ko-KR" sz="1600" dirty="0"/>
          </a:p>
          <a:p>
            <a:r>
              <a:rPr lang="en-US" altLang="ko-KR" sz="1600" dirty="0"/>
              <a:t>- 18</a:t>
            </a:r>
            <a:r>
              <a:rPr lang="ko-KR" altLang="en-US" sz="1600" dirty="0"/>
              <a:t>시</a:t>
            </a:r>
            <a:r>
              <a:rPr lang="en-US" altLang="ko-KR" sz="1600" dirty="0"/>
              <a:t>~21</a:t>
            </a:r>
            <a:r>
              <a:rPr lang="ko-KR" altLang="en-US" sz="1600" dirty="0"/>
              <a:t>시경 </a:t>
            </a:r>
            <a:r>
              <a:rPr lang="en-US" altLang="ko-KR" sz="1600" dirty="0"/>
              <a:t>30</a:t>
            </a:r>
            <a:r>
              <a:rPr lang="ko-KR" altLang="en-US" sz="1600" dirty="0"/>
              <a:t>대 남녀 비율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8A5549-F8C4-42AB-BB13-B877912CA1D6}"/>
              </a:ext>
            </a:extLst>
          </p:cNvPr>
          <p:cNvSpPr/>
          <p:nvPr/>
        </p:nvSpPr>
        <p:spPr>
          <a:xfrm>
            <a:off x="364803" y="2138092"/>
            <a:ext cx="4207197" cy="13904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2B9617B-AE62-4666-9616-B0ABC6135D80}"/>
              </a:ext>
            </a:extLst>
          </p:cNvPr>
          <p:cNvCxnSpPr>
            <a:cxnSpLocks/>
            <a:stCxn id="8" idx="1"/>
            <a:endCxn id="2" idx="1"/>
          </p:cNvCxnSpPr>
          <p:nvPr/>
        </p:nvCxnSpPr>
        <p:spPr>
          <a:xfrm rot="10800000" flipH="1" flipV="1">
            <a:off x="364803" y="2833325"/>
            <a:ext cx="344182" cy="2815096"/>
          </a:xfrm>
          <a:prstGeom prst="bentConnector3">
            <a:avLst>
              <a:gd name="adj1" fmla="val -66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5_shape3">
            <a:extLst>
              <a:ext uri="{FF2B5EF4-FFF2-40B4-BE49-F238E27FC236}">
                <a16:creationId xmlns:a16="http://schemas.microsoft.com/office/drawing/2014/main" id="{F1C84E25-EA4D-479C-B04D-6FCAA7D2CED1}"/>
              </a:ext>
            </a:extLst>
          </p:cNvPr>
          <p:cNvSpPr txBox="1">
            <a:spLocks/>
          </p:cNvSpPr>
          <p:nvPr/>
        </p:nvSpPr>
        <p:spPr>
          <a:xfrm>
            <a:off x="408944" y="462741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feature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정의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40E7D1-23AB-474C-83A2-F5096B014192}"/>
              </a:ext>
            </a:extLst>
          </p:cNvPr>
          <p:cNvSpPr/>
          <p:nvPr/>
        </p:nvSpPr>
        <p:spPr>
          <a:xfrm>
            <a:off x="357336" y="3718491"/>
            <a:ext cx="8151571" cy="99247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4F4BB35-C36A-4615-BBDA-6CE1ED3E0E04}"/>
              </a:ext>
            </a:extLst>
          </p:cNvPr>
          <p:cNvCxnSpPr>
            <a:cxnSpLocks/>
            <a:stCxn id="21" idx="1"/>
            <a:endCxn id="27" idx="1"/>
          </p:cNvCxnSpPr>
          <p:nvPr/>
        </p:nvCxnSpPr>
        <p:spPr>
          <a:xfrm rot="10800000" flipH="1" flipV="1">
            <a:off x="357335" y="4214726"/>
            <a:ext cx="351649" cy="2270177"/>
          </a:xfrm>
          <a:prstGeom prst="bentConnector3">
            <a:avLst>
              <a:gd name="adj1" fmla="val -65008"/>
            </a:avLst>
          </a:prstGeom>
          <a:ln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4B8BE6-E653-4C98-A5A3-1CC506CA6032}"/>
              </a:ext>
            </a:extLst>
          </p:cNvPr>
          <p:cNvSpPr/>
          <p:nvPr/>
        </p:nvSpPr>
        <p:spPr>
          <a:xfrm>
            <a:off x="708985" y="6315627"/>
            <a:ext cx="7380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해당 시간대에 인구가 하는 활동을 </a:t>
            </a:r>
            <a:r>
              <a:rPr lang="ko-KR" altLang="en-US" sz="1600" dirty="0" err="1"/>
              <a:t>카테고리화한</a:t>
            </a:r>
            <a:r>
              <a:rPr lang="ko-KR" altLang="en-US" sz="1600" dirty="0"/>
              <a:t> 후</a:t>
            </a:r>
            <a:r>
              <a:rPr lang="en-US" altLang="ko-KR" sz="1600" dirty="0"/>
              <a:t>,</a:t>
            </a:r>
            <a:r>
              <a:rPr lang="ko-KR" altLang="en-US" sz="1600" dirty="0"/>
              <a:t> 수치로 표현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43D7E-B7AA-413B-9955-6249AD192D4D}"/>
              </a:ext>
            </a:extLst>
          </p:cNvPr>
          <p:cNvSpPr txBox="1"/>
          <p:nvPr/>
        </p:nvSpPr>
        <p:spPr>
          <a:xfrm>
            <a:off x="148778" y="609329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662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F47A21-C134-4259-8186-EDE694175C15}"/>
              </a:ext>
            </a:extLst>
          </p:cNvPr>
          <p:cNvSpPr/>
          <p:nvPr/>
        </p:nvSpPr>
        <p:spPr>
          <a:xfrm>
            <a:off x="708985" y="1121272"/>
            <a:ext cx="775144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SNS</a:t>
            </a:r>
            <a:r>
              <a:rPr lang="ko-KR" altLang="en-US" sz="1400" dirty="0"/>
              <a:t> 데이터 </a:t>
            </a:r>
            <a:r>
              <a:rPr lang="ko-KR" altLang="en-US" sz="1400" dirty="0" err="1"/>
              <a:t>크롤링에</a:t>
            </a:r>
            <a:r>
              <a:rPr lang="ko-KR" altLang="en-US" sz="1400" dirty="0"/>
              <a:t> 앞서 아래 데이터로 우선 </a:t>
            </a:r>
            <a:r>
              <a:rPr lang="en-US" altLang="ko-KR" sz="1400" dirty="0"/>
              <a:t>feature</a:t>
            </a:r>
            <a:r>
              <a:rPr lang="ko-KR" altLang="en-US" sz="1400" dirty="0"/>
              <a:t>를 정의했습니다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lvl="1"/>
            <a:r>
              <a:rPr lang="en-US" altLang="ko-KR" sz="1200" dirty="0"/>
              <a:t>- 18</a:t>
            </a:r>
            <a:r>
              <a:rPr lang="ko-KR" altLang="en-US" sz="1200" dirty="0"/>
              <a:t>시</a:t>
            </a:r>
            <a:r>
              <a:rPr lang="en-US" altLang="ko-KR" sz="1200" dirty="0"/>
              <a:t>~21</a:t>
            </a:r>
            <a:r>
              <a:rPr lang="ko-KR" altLang="en-US" sz="1200" dirty="0"/>
              <a:t>시경 </a:t>
            </a: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ko-KR" altLang="en-US" sz="1200" dirty="0" err="1"/>
              <a:t>유출입</a:t>
            </a:r>
            <a:r>
              <a:rPr lang="ko-KR" altLang="en-US" sz="1200" dirty="0"/>
              <a:t> 인구수</a:t>
            </a:r>
            <a:r>
              <a:rPr lang="en-US" altLang="ko-KR" sz="1200" dirty="0"/>
              <a:t>, 21</a:t>
            </a:r>
            <a:r>
              <a:rPr lang="ko-KR" altLang="en-US" sz="1200" dirty="0"/>
              <a:t>시</a:t>
            </a:r>
            <a:r>
              <a:rPr lang="en-US" altLang="ko-KR" sz="1200" dirty="0"/>
              <a:t>~24</a:t>
            </a:r>
            <a:r>
              <a:rPr lang="ko-KR" altLang="en-US" sz="1200" dirty="0"/>
              <a:t>시경 </a:t>
            </a: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ko-KR" altLang="en-US" sz="1200" dirty="0" err="1"/>
              <a:t>유출입</a:t>
            </a:r>
            <a:r>
              <a:rPr lang="ko-KR" altLang="en-US" sz="1200" dirty="0"/>
              <a:t> 인구수</a:t>
            </a:r>
            <a:endParaRPr lang="en-US" altLang="ko-KR" sz="1200" dirty="0"/>
          </a:p>
          <a:p>
            <a:pPr lvl="1"/>
            <a:r>
              <a:rPr lang="en-US" altLang="ko-KR" sz="1200" dirty="0"/>
              <a:t>- 18</a:t>
            </a:r>
            <a:r>
              <a:rPr lang="ko-KR" altLang="en-US" sz="1200" dirty="0"/>
              <a:t>시</a:t>
            </a:r>
            <a:r>
              <a:rPr lang="en-US" altLang="ko-KR" sz="1200" dirty="0"/>
              <a:t>~21</a:t>
            </a:r>
            <a:r>
              <a:rPr lang="ko-KR" altLang="en-US" sz="1200" dirty="0"/>
              <a:t>시경 </a:t>
            </a:r>
            <a:r>
              <a:rPr lang="en-US" altLang="ko-KR" sz="1200" dirty="0"/>
              <a:t>30</a:t>
            </a:r>
            <a:r>
              <a:rPr lang="ko-KR" altLang="en-US" sz="1200" dirty="0"/>
              <a:t>대 </a:t>
            </a:r>
            <a:r>
              <a:rPr lang="ko-KR" altLang="en-US" sz="1200" dirty="0" err="1"/>
              <a:t>유출입</a:t>
            </a:r>
            <a:r>
              <a:rPr lang="ko-KR" altLang="en-US" sz="1200" dirty="0"/>
              <a:t> 인구수</a:t>
            </a:r>
            <a:r>
              <a:rPr lang="en-US" altLang="ko-KR" sz="1200" dirty="0"/>
              <a:t>, 21</a:t>
            </a:r>
            <a:r>
              <a:rPr lang="ko-KR" altLang="en-US" sz="1200" dirty="0"/>
              <a:t>시</a:t>
            </a:r>
            <a:r>
              <a:rPr lang="en-US" altLang="ko-KR" sz="1200" dirty="0"/>
              <a:t>~24</a:t>
            </a:r>
            <a:r>
              <a:rPr lang="ko-KR" altLang="en-US" sz="1200" dirty="0"/>
              <a:t>시경 </a:t>
            </a:r>
            <a:r>
              <a:rPr lang="en-US" altLang="ko-KR" sz="1200" dirty="0"/>
              <a:t>30</a:t>
            </a:r>
            <a:r>
              <a:rPr lang="ko-KR" altLang="en-US" sz="1200" dirty="0"/>
              <a:t>대 </a:t>
            </a:r>
            <a:r>
              <a:rPr lang="ko-KR" altLang="en-US" sz="1200" dirty="0" err="1"/>
              <a:t>유출입</a:t>
            </a:r>
            <a:r>
              <a:rPr lang="ko-KR" altLang="en-US" sz="1200" dirty="0"/>
              <a:t> 인구수</a:t>
            </a:r>
            <a:endParaRPr lang="en-US" altLang="ko-KR" sz="1200" dirty="0"/>
          </a:p>
          <a:p>
            <a:pPr lvl="1"/>
            <a:r>
              <a:rPr lang="en-US" altLang="ko-KR" sz="1200" dirty="0"/>
              <a:t>- 18</a:t>
            </a:r>
            <a:r>
              <a:rPr lang="ko-KR" altLang="en-US" sz="1200" dirty="0"/>
              <a:t>시</a:t>
            </a:r>
            <a:r>
              <a:rPr lang="en-US" altLang="ko-KR" sz="1200" dirty="0"/>
              <a:t>~21</a:t>
            </a:r>
            <a:r>
              <a:rPr lang="ko-KR" altLang="en-US" sz="1200" dirty="0"/>
              <a:t>시경 </a:t>
            </a:r>
            <a:r>
              <a:rPr lang="en-US" altLang="ko-KR" sz="1200" dirty="0"/>
              <a:t>20</a:t>
            </a:r>
            <a:r>
              <a:rPr lang="ko-KR" altLang="en-US" sz="1200" dirty="0"/>
              <a:t>대 남녀 비율</a:t>
            </a:r>
            <a:endParaRPr lang="en-US" altLang="ko-KR" sz="1200" dirty="0"/>
          </a:p>
          <a:p>
            <a:pPr lvl="1"/>
            <a:r>
              <a:rPr lang="en-US" altLang="ko-KR" sz="1200" dirty="0"/>
              <a:t>- 18</a:t>
            </a:r>
            <a:r>
              <a:rPr lang="ko-KR" altLang="en-US" sz="1200" dirty="0"/>
              <a:t>시</a:t>
            </a:r>
            <a:r>
              <a:rPr lang="en-US" altLang="ko-KR" sz="1200" dirty="0"/>
              <a:t>~21</a:t>
            </a:r>
            <a:r>
              <a:rPr lang="ko-KR" altLang="en-US" sz="1200" dirty="0"/>
              <a:t>시경 </a:t>
            </a:r>
            <a:r>
              <a:rPr lang="en-US" altLang="ko-KR" sz="1200" dirty="0"/>
              <a:t>30</a:t>
            </a:r>
            <a:r>
              <a:rPr lang="ko-KR" altLang="en-US" sz="1200" dirty="0"/>
              <a:t>대 남녀 비율</a:t>
            </a: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6" name="slide5_shape3">
            <a:extLst>
              <a:ext uri="{FF2B5EF4-FFF2-40B4-BE49-F238E27FC236}">
                <a16:creationId xmlns:a16="http://schemas.microsoft.com/office/drawing/2014/main" id="{F1C84E25-EA4D-479C-B04D-6FCAA7D2CED1}"/>
              </a:ext>
            </a:extLst>
          </p:cNvPr>
          <p:cNvSpPr txBox="1">
            <a:spLocks/>
          </p:cNvSpPr>
          <p:nvPr/>
        </p:nvSpPr>
        <p:spPr>
          <a:xfrm>
            <a:off x="408944" y="63887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feature selection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4DE0C-1A69-42E3-827E-27487DB8D48A}"/>
              </a:ext>
            </a:extLst>
          </p:cNvPr>
          <p:cNvSpPr txBox="1"/>
          <p:nvPr/>
        </p:nvSpPr>
        <p:spPr>
          <a:xfrm>
            <a:off x="4644008" y="4437112"/>
            <a:ext cx="43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F1EF3E-1B85-4696-A0BD-451E8AA7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20888"/>
            <a:ext cx="5148064" cy="35375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098AA8-456B-4623-B4A4-4CC8EFE2E91A}"/>
              </a:ext>
            </a:extLst>
          </p:cNvPr>
          <p:cNvSpPr txBox="1"/>
          <p:nvPr/>
        </p:nvSpPr>
        <p:spPr>
          <a:xfrm>
            <a:off x="3890863" y="6061408"/>
            <a:ext cx="461665" cy="4974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04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slide5_shape3">
            <a:extLst>
              <a:ext uri="{FF2B5EF4-FFF2-40B4-BE49-F238E27FC236}">
                <a16:creationId xmlns:a16="http://schemas.microsoft.com/office/drawing/2014/main" id="{F1C84E25-EA4D-479C-B04D-6FCAA7D2CED1}"/>
              </a:ext>
            </a:extLst>
          </p:cNvPr>
          <p:cNvSpPr txBox="1">
            <a:spLocks/>
          </p:cNvSpPr>
          <p:nvPr/>
        </p:nvSpPr>
        <p:spPr>
          <a:xfrm>
            <a:off x="408944" y="63887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feature selection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3299FE-5ACB-4459-901B-3A200B744381}"/>
              </a:ext>
            </a:extLst>
          </p:cNvPr>
          <p:cNvSpPr/>
          <p:nvPr/>
        </p:nvSpPr>
        <p:spPr>
          <a:xfrm>
            <a:off x="708985" y="1121272"/>
            <a:ext cx="77514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정의한 </a:t>
            </a:r>
            <a:r>
              <a:rPr lang="en-US" altLang="ko-KR" sz="1200" dirty="0"/>
              <a:t>Feature</a:t>
            </a:r>
            <a:r>
              <a:rPr lang="ko-KR" altLang="en-US" sz="1200" dirty="0"/>
              <a:t>들을 가시화하여</a:t>
            </a:r>
            <a:r>
              <a:rPr lang="en-US" altLang="ko-KR" sz="1200" dirty="0"/>
              <a:t>, </a:t>
            </a:r>
            <a:r>
              <a:rPr lang="ko-KR" altLang="en-US" sz="1200" dirty="0"/>
              <a:t>지역별 차이가 뚜렷한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선택하였습니다</a:t>
            </a:r>
            <a:r>
              <a:rPr lang="en-US" altLang="ko-KR" sz="12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A645D8-9B00-41F4-AA4F-539D4D9B8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629056"/>
            <a:ext cx="591929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A6442AE-C225-4AC3-AAFE-02419713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781056"/>
            <a:ext cx="591929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ACF913B3-C08C-4DEC-A7AA-151E424B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4149080"/>
            <a:ext cx="591929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47E3D135-6583-480B-A59A-6C0223F8F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5301080"/>
            <a:ext cx="591929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F4A1A0-C65A-4B39-B39A-F685F9A68B78}"/>
              </a:ext>
            </a:extLst>
          </p:cNvPr>
          <p:cNvSpPr/>
          <p:nvPr/>
        </p:nvSpPr>
        <p:spPr>
          <a:xfrm>
            <a:off x="6732240" y="2359369"/>
            <a:ext cx="238043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- 18</a:t>
            </a:r>
            <a:r>
              <a:rPr lang="ko-KR" altLang="en-US" sz="1050" dirty="0"/>
              <a:t>시 </a:t>
            </a:r>
            <a:r>
              <a:rPr lang="en-US" altLang="ko-KR" sz="1050" dirty="0"/>
              <a:t>~ 21</a:t>
            </a:r>
            <a:r>
              <a:rPr lang="ko-KR" altLang="en-US" sz="1050" dirty="0"/>
              <a:t>시 </a:t>
            </a:r>
            <a:r>
              <a:rPr lang="en-US" altLang="ko-KR" sz="1050" dirty="0"/>
              <a:t>20</a:t>
            </a:r>
            <a:r>
              <a:rPr lang="ko-KR" altLang="en-US" sz="1050" dirty="0"/>
              <a:t>대</a:t>
            </a:r>
            <a:r>
              <a:rPr lang="en-US" altLang="ko-KR" sz="1050" dirty="0"/>
              <a:t>, 30</a:t>
            </a:r>
            <a:r>
              <a:rPr lang="ko-KR" altLang="en-US" sz="1050" dirty="0"/>
              <a:t>대 </a:t>
            </a:r>
            <a:r>
              <a:rPr lang="ko-KR" altLang="en-US" sz="1050" dirty="0" err="1"/>
              <a:t>유출입</a:t>
            </a:r>
            <a:r>
              <a:rPr lang="ko-KR" altLang="en-US" sz="1050" dirty="0"/>
              <a:t> 인구수에선 지역별 차이가 뚜렷하게 나타납니다</a:t>
            </a:r>
            <a:r>
              <a:rPr lang="en-US" altLang="ko-KR" sz="1050" dirty="0"/>
              <a:t>. </a:t>
            </a:r>
          </a:p>
          <a:p>
            <a:r>
              <a:rPr lang="en-US" altLang="ko-KR" sz="1050" dirty="0"/>
              <a:t>- 20</a:t>
            </a:r>
            <a:r>
              <a:rPr lang="ko-KR" altLang="en-US" sz="1050" dirty="0"/>
              <a:t>대 인구수가 조금 더 중요한 </a:t>
            </a:r>
            <a:r>
              <a:rPr lang="en-US" altLang="ko-KR" sz="1050" dirty="0"/>
              <a:t>feature</a:t>
            </a:r>
            <a:r>
              <a:rPr lang="ko-KR" altLang="en-US" sz="1050" dirty="0"/>
              <a:t>로 보입니다</a:t>
            </a:r>
            <a:r>
              <a:rPr lang="en-US" altLang="ko-KR" sz="1050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A74CB8-8C25-47D3-8055-1EA62CA3243B}"/>
              </a:ext>
            </a:extLst>
          </p:cNvPr>
          <p:cNvSpPr/>
          <p:nvPr/>
        </p:nvSpPr>
        <p:spPr>
          <a:xfrm>
            <a:off x="6872469" y="4957718"/>
            <a:ext cx="216402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- 21</a:t>
            </a:r>
            <a:r>
              <a:rPr lang="ko-KR" altLang="en-US" sz="1050" dirty="0"/>
              <a:t>시 </a:t>
            </a:r>
            <a:r>
              <a:rPr lang="en-US" altLang="ko-KR" sz="1050" dirty="0"/>
              <a:t>~ 24</a:t>
            </a:r>
            <a:r>
              <a:rPr lang="ko-KR" altLang="en-US" sz="1050" dirty="0"/>
              <a:t>시 </a:t>
            </a:r>
            <a:r>
              <a:rPr lang="en-US" altLang="ko-KR" sz="1050" dirty="0"/>
              <a:t>20</a:t>
            </a:r>
            <a:r>
              <a:rPr lang="ko-KR" altLang="en-US" sz="1050" dirty="0"/>
              <a:t>대</a:t>
            </a:r>
            <a:r>
              <a:rPr lang="en-US" altLang="ko-KR" sz="1050" dirty="0"/>
              <a:t>, 30</a:t>
            </a:r>
            <a:r>
              <a:rPr lang="ko-KR" altLang="en-US" sz="1050" dirty="0"/>
              <a:t>대 </a:t>
            </a:r>
            <a:r>
              <a:rPr lang="ko-KR" altLang="en-US" sz="1050" dirty="0" err="1"/>
              <a:t>유출입</a:t>
            </a:r>
            <a:r>
              <a:rPr lang="ko-KR" altLang="en-US" sz="1050" dirty="0"/>
              <a:t> 인구수에서 지역별 차이가 뚜렷하게 나타납니다</a:t>
            </a:r>
            <a:r>
              <a:rPr lang="en-US" altLang="ko-KR" sz="1050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E4424C-9BDB-4C0E-B06A-90E571BF3FD3}"/>
              </a:ext>
            </a:extLst>
          </p:cNvPr>
          <p:cNvCxnSpPr>
            <a:cxnSpLocks/>
          </p:cNvCxnSpPr>
          <p:nvPr/>
        </p:nvCxnSpPr>
        <p:spPr>
          <a:xfrm>
            <a:off x="6458843" y="4669622"/>
            <a:ext cx="273397" cy="28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24E941-211B-46EC-85FC-2A02085DA1A5}"/>
              </a:ext>
            </a:extLst>
          </p:cNvPr>
          <p:cNvCxnSpPr>
            <a:cxnSpLocks/>
          </p:cNvCxnSpPr>
          <p:nvPr/>
        </p:nvCxnSpPr>
        <p:spPr>
          <a:xfrm flipV="1">
            <a:off x="6458842" y="5478260"/>
            <a:ext cx="345406" cy="27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6EE6122-6AFF-4C97-AD11-42F635A1B13A}"/>
              </a:ext>
            </a:extLst>
          </p:cNvPr>
          <p:cNvCxnSpPr>
            <a:cxnSpLocks/>
          </p:cNvCxnSpPr>
          <p:nvPr/>
        </p:nvCxnSpPr>
        <p:spPr>
          <a:xfrm>
            <a:off x="6458843" y="2089927"/>
            <a:ext cx="273397" cy="28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20479A5-0477-4623-BB4A-FBEE389BF2AD}"/>
              </a:ext>
            </a:extLst>
          </p:cNvPr>
          <p:cNvCxnSpPr>
            <a:cxnSpLocks/>
          </p:cNvCxnSpPr>
          <p:nvPr/>
        </p:nvCxnSpPr>
        <p:spPr>
          <a:xfrm flipV="1">
            <a:off x="6458842" y="2898565"/>
            <a:ext cx="345406" cy="27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492FB8-0A68-4DAF-84EB-16096407C86A}"/>
              </a:ext>
            </a:extLst>
          </p:cNvPr>
          <p:cNvSpPr txBox="1"/>
          <p:nvPr/>
        </p:nvSpPr>
        <p:spPr>
          <a:xfrm>
            <a:off x="971600" y="1678193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18~21</a:t>
            </a:r>
            <a:r>
              <a:rPr lang="ko-KR" altLang="en-US" sz="1000" dirty="0"/>
              <a:t>시 </a:t>
            </a:r>
            <a:r>
              <a:rPr lang="en-US" altLang="ko-KR" sz="1000" dirty="0"/>
              <a:t>20</a:t>
            </a:r>
            <a:r>
              <a:rPr lang="ko-KR" altLang="en-US" sz="1000" dirty="0"/>
              <a:t>대 </a:t>
            </a:r>
            <a:r>
              <a:rPr lang="ko-KR" altLang="en-US" sz="1000" dirty="0" err="1"/>
              <a:t>유출입</a:t>
            </a:r>
            <a:r>
              <a:rPr lang="ko-KR" altLang="en-US" sz="1000" dirty="0"/>
              <a:t> 인구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39725B-9FBB-450E-9792-DFB89627434C}"/>
              </a:ext>
            </a:extLst>
          </p:cNvPr>
          <p:cNvSpPr txBox="1"/>
          <p:nvPr/>
        </p:nvSpPr>
        <p:spPr>
          <a:xfrm>
            <a:off x="971600" y="2830193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18~21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대 </a:t>
            </a:r>
            <a:r>
              <a:rPr lang="ko-KR" altLang="en-US" sz="1000" dirty="0" err="1"/>
              <a:t>유출입</a:t>
            </a:r>
            <a:r>
              <a:rPr lang="ko-KR" altLang="en-US" sz="1000" dirty="0"/>
              <a:t> 인구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084343-F94E-493E-AA7B-E6F3CE08124B}"/>
              </a:ext>
            </a:extLst>
          </p:cNvPr>
          <p:cNvSpPr txBox="1"/>
          <p:nvPr/>
        </p:nvSpPr>
        <p:spPr>
          <a:xfrm>
            <a:off x="971600" y="4212978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21~24</a:t>
            </a:r>
            <a:r>
              <a:rPr lang="ko-KR" altLang="en-US" sz="1000" dirty="0"/>
              <a:t>시 </a:t>
            </a:r>
            <a:r>
              <a:rPr lang="en-US" altLang="ko-KR" sz="1000" dirty="0"/>
              <a:t>20</a:t>
            </a:r>
            <a:r>
              <a:rPr lang="ko-KR" altLang="en-US" sz="1000" dirty="0"/>
              <a:t>대 </a:t>
            </a:r>
            <a:r>
              <a:rPr lang="ko-KR" altLang="en-US" sz="1000" dirty="0" err="1"/>
              <a:t>유출입</a:t>
            </a:r>
            <a:r>
              <a:rPr lang="ko-KR" altLang="en-US" sz="1000" dirty="0"/>
              <a:t> 인구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336411-175E-4436-BAB4-F37F486FCA79}"/>
              </a:ext>
            </a:extLst>
          </p:cNvPr>
          <p:cNvSpPr txBox="1"/>
          <p:nvPr/>
        </p:nvSpPr>
        <p:spPr>
          <a:xfrm>
            <a:off x="971600" y="5349301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21~24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대 </a:t>
            </a:r>
            <a:r>
              <a:rPr lang="ko-KR" altLang="en-US" sz="1000" dirty="0" err="1"/>
              <a:t>유출입</a:t>
            </a:r>
            <a:r>
              <a:rPr lang="ko-KR" altLang="en-US" sz="1000" dirty="0"/>
              <a:t> 인구</a:t>
            </a:r>
          </a:p>
        </p:txBody>
      </p:sp>
    </p:spTree>
    <p:extLst>
      <p:ext uri="{BB962C8B-B14F-4D97-AF65-F5344CB8AC3E}">
        <p14:creationId xmlns:p14="http://schemas.microsoft.com/office/powerpoint/2010/main" val="339073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B713692-4723-4671-8202-A72C321C5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4" y="1403944"/>
            <a:ext cx="5851429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915D253-B822-4806-BBA3-8EBFE9BA8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4" y="2578751"/>
            <a:ext cx="5851429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18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slide5_shape3">
            <a:extLst>
              <a:ext uri="{FF2B5EF4-FFF2-40B4-BE49-F238E27FC236}">
                <a16:creationId xmlns:a16="http://schemas.microsoft.com/office/drawing/2014/main" id="{F1C84E25-EA4D-479C-B04D-6FCAA7D2CED1}"/>
              </a:ext>
            </a:extLst>
          </p:cNvPr>
          <p:cNvSpPr txBox="1">
            <a:spLocks/>
          </p:cNvSpPr>
          <p:nvPr/>
        </p:nvSpPr>
        <p:spPr>
          <a:xfrm>
            <a:off x="408944" y="63887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트랜드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feature selection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3299FE-5ACB-4459-901B-3A200B744381}"/>
              </a:ext>
            </a:extLst>
          </p:cNvPr>
          <p:cNvSpPr/>
          <p:nvPr/>
        </p:nvSpPr>
        <p:spPr>
          <a:xfrm>
            <a:off x="708985" y="1121272"/>
            <a:ext cx="77514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앞서 정의한 남녀 성비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가시화하면 아래와 같습니다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상관관계 분석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F4A1A0-C65A-4B39-B39A-F685F9A68B78}"/>
              </a:ext>
            </a:extLst>
          </p:cNvPr>
          <p:cNvSpPr/>
          <p:nvPr/>
        </p:nvSpPr>
        <p:spPr>
          <a:xfrm>
            <a:off x="6732240" y="2085120"/>
            <a:ext cx="23804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/>
              <a:t>남녀 성비의 경우 </a:t>
            </a:r>
            <a:r>
              <a:rPr lang="ko-KR" altLang="en-US" sz="1050" dirty="0" err="1"/>
              <a:t>유출입</a:t>
            </a:r>
            <a:r>
              <a:rPr lang="ko-KR" altLang="en-US" sz="1050" dirty="0"/>
              <a:t> 인구수가 고려되지 않아</a:t>
            </a:r>
            <a:r>
              <a:rPr lang="en-US" altLang="ko-KR" sz="1050" dirty="0"/>
              <a:t>, </a:t>
            </a:r>
            <a:r>
              <a:rPr lang="ko-KR" altLang="en-US" sz="1050" dirty="0"/>
              <a:t>유의미한 </a:t>
            </a:r>
            <a:r>
              <a:rPr lang="en-US" altLang="ko-KR" sz="1050" dirty="0"/>
              <a:t>feature</a:t>
            </a:r>
            <a:r>
              <a:rPr lang="ko-KR" altLang="en-US" sz="1050" dirty="0"/>
              <a:t>로 보기 어려워 제외했습니다</a:t>
            </a:r>
            <a:r>
              <a:rPr lang="en-US" altLang="ko-KR" sz="1050" dirty="0"/>
              <a:t>.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6EE6122-6AFF-4C97-AD11-42F635A1B13A}"/>
              </a:ext>
            </a:extLst>
          </p:cNvPr>
          <p:cNvCxnSpPr>
            <a:cxnSpLocks/>
          </p:cNvCxnSpPr>
          <p:nvPr/>
        </p:nvCxnSpPr>
        <p:spPr>
          <a:xfrm>
            <a:off x="6458843" y="1815678"/>
            <a:ext cx="273397" cy="28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20479A5-0477-4623-BB4A-FBEE389BF2AD}"/>
              </a:ext>
            </a:extLst>
          </p:cNvPr>
          <p:cNvCxnSpPr>
            <a:cxnSpLocks/>
          </p:cNvCxnSpPr>
          <p:nvPr/>
        </p:nvCxnSpPr>
        <p:spPr>
          <a:xfrm flipV="1">
            <a:off x="6458842" y="2624316"/>
            <a:ext cx="345406" cy="27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492FB8-0A68-4DAF-84EB-16096407C86A}"/>
              </a:ext>
            </a:extLst>
          </p:cNvPr>
          <p:cNvSpPr txBox="1"/>
          <p:nvPr/>
        </p:nvSpPr>
        <p:spPr>
          <a:xfrm>
            <a:off x="971600" y="1403944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18~21</a:t>
            </a:r>
            <a:r>
              <a:rPr lang="ko-KR" altLang="en-US" sz="1000" dirty="0"/>
              <a:t>시 </a:t>
            </a:r>
            <a:r>
              <a:rPr lang="en-US" altLang="ko-KR" sz="1000" dirty="0"/>
              <a:t>20</a:t>
            </a:r>
            <a:r>
              <a:rPr lang="ko-KR" altLang="en-US" sz="1000" dirty="0"/>
              <a:t>대 남녀 성비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39725B-9FBB-450E-9792-DFB89627434C}"/>
              </a:ext>
            </a:extLst>
          </p:cNvPr>
          <p:cNvSpPr txBox="1"/>
          <p:nvPr/>
        </p:nvSpPr>
        <p:spPr>
          <a:xfrm>
            <a:off x="971600" y="2555944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18~21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대 남녀 성비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68AB5F7-0FFD-463E-B40B-C8C732F38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05064"/>
            <a:ext cx="3518765" cy="271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6DDE642-D9B6-4B8F-A80A-67CFF48493E9}"/>
              </a:ext>
            </a:extLst>
          </p:cNvPr>
          <p:cNvCxnSpPr/>
          <p:nvPr/>
        </p:nvCxnSpPr>
        <p:spPr>
          <a:xfrm>
            <a:off x="4490365" y="4869160"/>
            <a:ext cx="513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10265D-5574-4A3F-AE7C-C7BD0A74F9E0}"/>
              </a:ext>
            </a:extLst>
          </p:cNvPr>
          <p:cNvSpPr txBox="1"/>
          <p:nvPr/>
        </p:nvSpPr>
        <p:spPr>
          <a:xfrm>
            <a:off x="5076056" y="4509120"/>
            <a:ext cx="3960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성별에 대한 </a:t>
            </a:r>
            <a:r>
              <a:rPr lang="en-US" altLang="ko-KR" sz="1100" dirty="0"/>
              <a:t>feature</a:t>
            </a:r>
            <a:r>
              <a:rPr lang="ko-KR" altLang="en-US" sz="1100" dirty="0"/>
              <a:t>가 </a:t>
            </a:r>
            <a:r>
              <a:rPr lang="ko-KR" altLang="en-US" sz="1100" dirty="0" err="1"/>
              <a:t>유의미한지</a:t>
            </a:r>
            <a:r>
              <a:rPr lang="ko-KR" altLang="en-US" sz="1100" dirty="0"/>
              <a:t> 찾고자 성별에 따라 </a:t>
            </a:r>
            <a:r>
              <a:rPr lang="ko-KR" altLang="en-US" sz="1100" dirty="0" err="1"/>
              <a:t>유출입</a:t>
            </a:r>
            <a:r>
              <a:rPr lang="ko-KR" altLang="en-US" sz="1100" dirty="0"/>
              <a:t> 인구수를 조사한 뒤</a:t>
            </a:r>
            <a:r>
              <a:rPr lang="en-US" altLang="ko-KR" sz="1100" dirty="0"/>
              <a:t>, </a:t>
            </a:r>
            <a:r>
              <a:rPr lang="ko-KR" altLang="en-US" sz="1100" dirty="0"/>
              <a:t>상관관계를 분석해보았습니다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대체적으로 상관관계가 높지만</a:t>
            </a:r>
            <a:r>
              <a:rPr lang="en-US" altLang="ko-KR" sz="1100" dirty="0"/>
              <a:t>, </a:t>
            </a:r>
            <a:r>
              <a:rPr lang="ko-KR" altLang="en-US" sz="1100" dirty="0"/>
              <a:t>그 중에서도 해당 시간대</a:t>
            </a:r>
            <a:r>
              <a:rPr lang="en-US" altLang="ko-KR" sz="1100" dirty="0"/>
              <a:t>, </a:t>
            </a:r>
            <a:r>
              <a:rPr lang="ko-KR" altLang="en-US" sz="1100" dirty="0"/>
              <a:t>연령대 </a:t>
            </a:r>
            <a:r>
              <a:rPr lang="ko-KR" altLang="en-US" sz="1100" u="sng" dirty="0"/>
              <a:t>성별의 경우 상관관계가 매우 높아</a:t>
            </a:r>
            <a:r>
              <a:rPr lang="ko-KR" altLang="en-US" sz="1100" dirty="0"/>
              <a:t> 성별은 따로 특징으로 삼지 않았습니다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51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모델링 및 예측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19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2.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트랜드 분석</a:t>
            </a:r>
            <a:endParaRPr lang="ko-KR" altLang="en-US" sz="1100" b="1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D120-A114-48FC-8DBA-8D3675A00B6D}"/>
              </a:ext>
            </a:extLst>
          </p:cNvPr>
          <p:cNvSpPr txBox="1"/>
          <p:nvPr/>
        </p:nvSpPr>
        <p:spPr>
          <a:xfrm>
            <a:off x="323529" y="1404900"/>
            <a:ext cx="878497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모델링 </a:t>
            </a:r>
            <a:r>
              <a:rPr lang="en-US" altLang="ko-KR" sz="1600" dirty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모델의 </a:t>
            </a:r>
            <a:r>
              <a:rPr lang="en-US" altLang="ko-KR" sz="1600" dirty="0"/>
              <a:t>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그냥 모두 </a:t>
            </a:r>
            <a:r>
              <a:rPr lang="en-US" altLang="ko-KR" sz="1400" dirty="0"/>
              <a:t>Not Trendy</a:t>
            </a:r>
            <a:r>
              <a:rPr lang="ko-KR" altLang="en-US" sz="1400" dirty="0"/>
              <a:t>로 예측하면</a:t>
            </a:r>
            <a:r>
              <a:rPr lang="en-US" altLang="ko-KR" sz="1400" dirty="0"/>
              <a:t>, Accuracy = 97%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한계점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Trendy</a:t>
            </a:r>
            <a:r>
              <a:rPr lang="ko-KR" altLang="en-US" sz="1200" dirty="0"/>
              <a:t>한 </a:t>
            </a:r>
            <a:r>
              <a:rPr lang="en-US" altLang="ko-KR" sz="1200" dirty="0"/>
              <a:t>class</a:t>
            </a:r>
            <a:r>
              <a:rPr lang="ko-KR" altLang="en-US" sz="1200" dirty="0"/>
              <a:t>가 하나 뿐이라 모델링하기가 어렵습니다</a:t>
            </a:r>
            <a:r>
              <a:rPr lang="en-US" altLang="ko-KR" sz="1200" dirty="0"/>
              <a:t>.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평일을 분석한 결과</a:t>
            </a:r>
            <a:r>
              <a:rPr lang="en-US" altLang="ko-KR" sz="1200" dirty="0"/>
              <a:t>, Trendy</a:t>
            </a:r>
            <a:r>
              <a:rPr lang="ko-KR" altLang="en-US" sz="1200" dirty="0"/>
              <a:t>한 지역이 서교동 한 곳으로 나왔으나</a:t>
            </a:r>
            <a:r>
              <a:rPr lang="en-US" altLang="ko-KR" sz="1200" dirty="0"/>
              <a:t>, </a:t>
            </a:r>
            <a:r>
              <a:rPr lang="ko-KR" altLang="en-US" sz="1200" dirty="0"/>
              <a:t>휴일 데이터가 추가되면 </a:t>
            </a:r>
            <a:r>
              <a:rPr lang="en-US" altLang="ko-KR" sz="1200" dirty="0"/>
              <a:t>Trendy</a:t>
            </a:r>
            <a:r>
              <a:rPr lang="ko-KR" altLang="en-US" sz="1200" dirty="0"/>
              <a:t>한 지역이 늘어날 것으로 예상합니다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해당 </a:t>
            </a:r>
            <a:r>
              <a:rPr lang="en-US" altLang="ko-KR" sz="1200" dirty="0"/>
              <a:t>class</a:t>
            </a:r>
            <a:r>
              <a:rPr lang="ko-KR" altLang="en-US" sz="1200" dirty="0"/>
              <a:t>의 데이터를 추가하여 학습</a:t>
            </a:r>
            <a:r>
              <a:rPr lang="en-US" altLang="ko-KR" sz="1200" dirty="0"/>
              <a:t>/</a:t>
            </a:r>
            <a:r>
              <a:rPr lang="ko-KR" altLang="en-US" sz="1200" dirty="0"/>
              <a:t>검증 데이터 세트를 나눈 후 모델링을 진행할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2B0B3E-597E-4CC3-9185-58479EA0C217}"/>
              </a:ext>
            </a:extLst>
          </p:cNvPr>
          <p:cNvSpPr/>
          <p:nvPr/>
        </p:nvSpPr>
        <p:spPr>
          <a:xfrm>
            <a:off x="755576" y="1880414"/>
            <a:ext cx="2952328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en-US" altLang="ko-KR" dirty="0">
                <a:solidFill>
                  <a:schemeClr val="tx1"/>
                </a:solidFill>
              </a:rPr>
              <a:t>feature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시간별 </a:t>
            </a:r>
            <a:r>
              <a:rPr lang="en-US" altLang="ko-KR" sz="1400" dirty="0">
                <a:solidFill>
                  <a:schemeClr val="tx1"/>
                </a:solidFill>
              </a:rPr>
              <a:t>20~30</a:t>
            </a:r>
            <a:r>
              <a:rPr lang="ko-KR" altLang="en-US" sz="1400" dirty="0">
                <a:solidFill>
                  <a:schemeClr val="tx1"/>
                </a:solidFill>
              </a:rPr>
              <a:t>대 </a:t>
            </a:r>
            <a:r>
              <a:rPr lang="ko-KR" altLang="en-US" sz="1400" dirty="0" err="1">
                <a:solidFill>
                  <a:schemeClr val="tx1"/>
                </a:solidFill>
              </a:rPr>
              <a:t>유출입</a:t>
            </a:r>
            <a:r>
              <a:rPr lang="ko-KR" altLang="en-US" sz="1400" dirty="0">
                <a:solidFill>
                  <a:schemeClr val="tx1"/>
                </a:solidFill>
              </a:rPr>
              <a:t> 인구수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3F4E4A-7CAA-440A-AADD-DA12DA4A2212}"/>
              </a:ext>
            </a:extLst>
          </p:cNvPr>
          <p:cNvSpPr/>
          <p:nvPr/>
        </p:nvSpPr>
        <p:spPr>
          <a:xfrm>
            <a:off x="4139952" y="1880414"/>
            <a:ext cx="3672408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Trendy / Not trendy</a:t>
            </a:r>
            <a:r>
              <a:rPr lang="ko-KR" altLang="en-US" dirty="0">
                <a:solidFill>
                  <a:schemeClr val="tx1"/>
                </a:solidFill>
              </a:rPr>
              <a:t>을 예측하는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Binary classification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D0CA0D-9D05-4130-B189-8B09FFA044A9}"/>
              </a:ext>
            </a:extLst>
          </p:cNvPr>
          <p:cNvSpPr/>
          <p:nvPr/>
        </p:nvSpPr>
        <p:spPr>
          <a:xfrm>
            <a:off x="755576" y="2737454"/>
            <a:ext cx="2952328" cy="1214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Trendy</a:t>
            </a:r>
            <a:r>
              <a:rPr lang="ko-KR" altLang="en-US" dirty="0">
                <a:solidFill>
                  <a:schemeClr val="tx1"/>
                </a:solidFill>
              </a:rPr>
              <a:t>한 행정동이 </a:t>
            </a:r>
            <a:r>
              <a:rPr lang="en-US" altLang="ko-KR" dirty="0">
                <a:solidFill>
                  <a:schemeClr val="tx1"/>
                </a:solidFill>
              </a:rPr>
              <a:t>3%</a:t>
            </a:r>
            <a:r>
              <a:rPr lang="ko-KR" altLang="en-US" dirty="0">
                <a:solidFill>
                  <a:schemeClr val="tx1"/>
                </a:solidFill>
              </a:rPr>
              <a:t>인</a:t>
            </a:r>
            <a:r>
              <a:rPr lang="en-US" altLang="ko-KR" dirty="0">
                <a:solidFill>
                  <a:schemeClr val="tx1"/>
                </a:solidFill>
              </a:rPr>
              <a:t> class </a:t>
            </a:r>
            <a:r>
              <a:rPr lang="ko-KR" altLang="en-US" dirty="0">
                <a:solidFill>
                  <a:schemeClr val="tx1"/>
                </a:solidFill>
              </a:rPr>
              <a:t>분포의 불균형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서교동만 </a:t>
            </a:r>
            <a:r>
              <a:rPr lang="en-US" altLang="ko-KR" dirty="0">
                <a:solidFill>
                  <a:schemeClr val="tx1"/>
                </a:solidFill>
              </a:rPr>
              <a:t>Trendy)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660433-0D85-43B8-9607-47FD55F8B73D}"/>
              </a:ext>
            </a:extLst>
          </p:cNvPr>
          <p:cNvSpPr/>
          <p:nvPr/>
        </p:nvSpPr>
        <p:spPr>
          <a:xfrm>
            <a:off x="4139952" y="2737454"/>
            <a:ext cx="3672408" cy="1214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데이터가 </a:t>
            </a:r>
            <a:r>
              <a:rPr lang="en-US" altLang="ko-KR" dirty="0">
                <a:solidFill>
                  <a:schemeClr val="tx1"/>
                </a:solidFill>
              </a:rPr>
              <a:t>34</a:t>
            </a:r>
            <a:r>
              <a:rPr lang="ko-KR" altLang="en-US" dirty="0">
                <a:solidFill>
                  <a:schemeClr val="tx1"/>
                </a:solidFill>
              </a:rPr>
              <a:t>건 </a:t>
            </a:r>
            <a:r>
              <a:rPr lang="en-US" altLang="ko-KR" dirty="0">
                <a:solidFill>
                  <a:schemeClr val="tx1"/>
                </a:solidFill>
              </a:rPr>
              <a:t>(34</a:t>
            </a:r>
            <a:r>
              <a:rPr lang="ko-KR" altLang="en-US" dirty="0">
                <a:solidFill>
                  <a:schemeClr val="tx1"/>
                </a:solidFill>
              </a:rPr>
              <a:t>개의 행정동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B2417C-387F-4BAB-AC95-52E9E29945E1}"/>
              </a:ext>
            </a:extLst>
          </p:cNvPr>
          <p:cNvSpPr/>
          <p:nvPr/>
        </p:nvSpPr>
        <p:spPr>
          <a:xfrm>
            <a:off x="755576" y="4475029"/>
            <a:ext cx="936104" cy="72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Trendy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(3%)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C9C1F9-91CA-4704-A6A6-37E708BDD67A}"/>
              </a:ext>
            </a:extLst>
          </p:cNvPr>
          <p:cNvSpPr/>
          <p:nvPr/>
        </p:nvSpPr>
        <p:spPr>
          <a:xfrm>
            <a:off x="1691680" y="4475029"/>
            <a:ext cx="6048672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Not Trendy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(97%)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16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ko-KR" altLang="en-US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16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연령별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성별 데이터 분석</a:t>
            </a:r>
            <a:endParaRPr lang="en-US" altLang="ko-KR" sz="16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트랜드 분석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트랜드를 주도하는 인구의 특징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800100" lvl="1" indent="-342900">
              <a:lnSpc>
                <a:spcPct val="175000"/>
              </a:lnSpc>
              <a:buFont typeface="+mj-lt"/>
              <a:buAutoNum type="arabicParenR"/>
            </a:pP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트랜드 </a:t>
            </a:r>
            <a:r>
              <a:rPr lang="en-US" altLang="ko-KR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feature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탐색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790575" lvl="1" indent="-333375">
              <a:lnSpc>
                <a:spcPct val="175000"/>
              </a:lnSpc>
              <a:buFont typeface="+mj-lt" pitchFamily="2" charset="2"/>
              <a:buAutoNum type="arabicParenR"/>
            </a:pP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모델링 및 예측</a:t>
            </a:r>
            <a:endParaRPr lang="en-US" altLang="ko-KR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en-US" altLang="ko-KR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APPENDIX</a:t>
            </a:r>
            <a:endParaRPr lang="ko-KR" altLang="en-US"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2_shape2"/>
          <p:cNvCxnSpPr>
            <a:cxnSpLocks/>
          </p:cNvCxnSpPr>
          <p:nvPr/>
        </p:nvCxnSpPr>
        <p:spPr>
          <a:xfrm flipV="1">
            <a:off x="313166" y="2205352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2_shape3"/>
          <p:cNvCxnSpPr>
            <a:cxnSpLocks/>
          </p:cNvCxnSpPr>
          <p:nvPr/>
        </p:nvCxnSpPr>
        <p:spPr>
          <a:xfrm flipV="1">
            <a:off x="310927" y="302001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2_shape4"/>
          <p:cNvCxnSpPr>
            <a:cxnSpLocks/>
          </p:cNvCxnSpPr>
          <p:nvPr/>
        </p:nvCxnSpPr>
        <p:spPr>
          <a:xfrm flipV="1">
            <a:off x="310927" y="3445879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2_shape5"/>
          <p:cNvCxnSpPr>
            <a:cxnSpLocks/>
          </p:cNvCxnSpPr>
          <p:nvPr/>
        </p:nvCxnSpPr>
        <p:spPr>
          <a:xfrm flipV="1">
            <a:off x="310927" y="3871745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6"/>
          <p:cNvCxnSpPr>
            <a:cxnSpLocks/>
          </p:cNvCxnSpPr>
          <p:nvPr/>
        </p:nvCxnSpPr>
        <p:spPr>
          <a:xfrm flipV="1">
            <a:off x="310927" y="2594147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2_shape7"/>
          <p:cNvCxnSpPr>
            <a:cxnSpLocks/>
          </p:cNvCxnSpPr>
          <p:nvPr/>
        </p:nvCxnSpPr>
        <p:spPr>
          <a:xfrm flipV="1">
            <a:off x="313166" y="185198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2_shape8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800" b="1" kern="120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2800" b="1" kern="120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10" name="slide2_shape4">
            <a:extLst>
              <a:ext uri="{FF2B5EF4-FFF2-40B4-BE49-F238E27FC236}">
                <a16:creationId xmlns:a16="http://schemas.microsoft.com/office/drawing/2014/main" id="{5F501BE5-2A1E-4AA8-9E69-5AB7F3149235}"/>
              </a:ext>
            </a:extLst>
          </p:cNvPr>
          <p:cNvCxnSpPr>
            <a:cxnSpLocks/>
          </p:cNvCxnSpPr>
          <p:nvPr/>
        </p:nvCxnSpPr>
        <p:spPr>
          <a:xfrm flipV="1">
            <a:off x="310927" y="4297591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2_shape5">
            <a:extLst>
              <a:ext uri="{FF2B5EF4-FFF2-40B4-BE49-F238E27FC236}">
                <a16:creationId xmlns:a16="http://schemas.microsoft.com/office/drawing/2014/main" id="{85607E61-C27D-42E3-991C-AE1788F24E71}"/>
              </a:ext>
            </a:extLst>
          </p:cNvPr>
          <p:cNvCxnSpPr>
            <a:cxnSpLocks/>
          </p:cNvCxnSpPr>
          <p:nvPr/>
        </p:nvCxnSpPr>
        <p:spPr>
          <a:xfrm flipV="1">
            <a:off x="310927" y="4723457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lide2_shape5">
            <a:extLst>
              <a:ext uri="{FF2B5EF4-FFF2-40B4-BE49-F238E27FC236}">
                <a16:creationId xmlns:a16="http://schemas.microsoft.com/office/drawing/2014/main" id="{6BF10F75-0EA9-449C-A7F4-B8E6591141BF}"/>
              </a:ext>
            </a:extLst>
          </p:cNvPr>
          <p:cNvCxnSpPr>
            <a:cxnSpLocks/>
          </p:cNvCxnSpPr>
          <p:nvPr/>
        </p:nvCxnSpPr>
        <p:spPr>
          <a:xfrm flipV="1">
            <a:off x="310927" y="5149303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2_shape5">
            <a:extLst>
              <a:ext uri="{FF2B5EF4-FFF2-40B4-BE49-F238E27FC236}">
                <a16:creationId xmlns:a16="http://schemas.microsoft.com/office/drawing/2014/main" id="{73146BAB-8D7A-4E5C-A013-2A696B8E925E}"/>
              </a:ext>
            </a:extLst>
          </p:cNvPr>
          <p:cNvCxnSpPr>
            <a:cxnSpLocks/>
          </p:cNvCxnSpPr>
          <p:nvPr/>
        </p:nvCxnSpPr>
        <p:spPr>
          <a:xfrm flipV="1">
            <a:off x="310927" y="5575149"/>
            <a:ext cx="4266207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2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감사합니다</a:t>
            </a:r>
            <a:endParaRPr sz="4000" b="1" kern="1200" spc="-2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" name="slide14_shape2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3E6A1E7-4EBC-46D4-83FE-49BB85A7B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9321" r="13100"/>
          <a:stretch/>
        </p:blipFill>
        <p:spPr>
          <a:xfrm>
            <a:off x="107504" y="1539232"/>
            <a:ext cx="4612556" cy="2547132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579645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0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구 단위</a:t>
            </a:r>
            <a:endParaRPr sz="20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21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294036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DEC936-FA3F-49BC-A3E9-DAE940324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8488" r="15718"/>
          <a:stretch/>
        </p:blipFill>
        <p:spPr>
          <a:xfrm>
            <a:off x="4644008" y="1548094"/>
            <a:ext cx="4238625" cy="2538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/>
              <p:nvPr/>
            </p:nvSpPr>
            <p:spPr>
              <a:xfrm>
                <a:off x="6205732" y="3327375"/>
                <a:ext cx="25427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800" dirty="0"/>
                  <a:t> </a:t>
                </a:r>
                <a:r>
                  <a:rPr lang="en-US" altLang="ko-KR" sz="800" dirty="0"/>
                  <a:t>: </a:t>
                </a:r>
                <a:r>
                  <a:rPr lang="ko-KR" altLang="en-US" sz="800" dirty="0"/>
                  <a:t>여성 유동 인구 </a:t>
                </a:r>
                <a:r>
                  <a:rPr lang="en-US" altLang="ko-KR" sz="800" dirty="0"/>
                  <a:t>&gt; </a:t>
                </a:r>
                <a:r>
                  <a:rPr lang="ko-KR" altLang="en-US" sz="800" dirty="0"/>
                  <a:t>남성 유동 인구</a:t>
                </a:r>
                <a:endParaRPr lang="en-US" altLang="ko-KR" sz="800" dirty="0"/>
              </a:p>
              <a:p>
                <a:r>
                  <a:rPr lang="ko-KR" altLang="en-US" sz="8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800" dirty="0"/>
                  <a:t> </a:t>
                </a:r>
                <a:r>
                  <a:rPr lang="en-US" altLang="ko-KR" sz="800" dirty="0"/>
                  <a:t>: </a:t>
                </a:r>
                <a:r>
                  <a:rPr lang="ko-KR" altLang="en-US" sz="800" dirty="0"/>
                  <a:t>남성 유동 인구 </a:t>
                </a:r>
                <a:r>
                  <a:rPr lang="en-US" altLang="ko-KR" sz="800" dirty="0"/>
                  <a:t>&gt; </a:t>
                </a:r>
                <a:r>
                  <a:rPr lang="ko-KR" altLang="en-US" sz="800" dirty="0"/>
                  <a:t>여성 유동 인구</a:t>
                </a:r>
                <a:endParaRPr lang="en-US" altLang="ko-KR" sz="800" dirty="0"/>
              </a:p>
              <a:p>
                <a:r>
                  <a:rPr lang="ko-KR" altLang="en-US" sz="8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800" dirty="0"/>
                  <a:t> </a:t>
                </a:r>
                <a:r>
                  <a:rPr lang="en-US" altLang="ko-KR" sz="800" dirty="0"/>
                  <a:t>: </a:t>
                </a:r>
                <a:r>
                  <a:rPr lang="ko-KR" altLang="en-US" sz="8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8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800" dirty="0"/>
                  <a:t>여성 유동 인구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32" y="3327375"/>
                <a:ext cx="2542732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9AF9681-0562-4403-91B8-211E785F5018}"/>
              </a:ext>
            </a:extLst>
          </p:cNvPr>
          <p:cNvCxnSpPr>
            <a:cxnSpLocks/>
          </p:cNvCxnSpPr>
          <p:nvPr/>
        </p:nvCxnSpPr>
        <p:spPr>
          <a:xfrm flipH="1">
            <a:off x="8172400" y="2472255"/>
            <a:ext cx="576552" cy="1157395"/>
          </a:xfrm>
          <a:prstGeom prst="bentConnector3">
            <a:avLst>
              <a:gd name="adj1" fmla="val -18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0A66D99-D03B-4AF5-8160-9E554F23D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55" y="4304865"/>
            <a:ext cx="4262301" cy="24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lide5_shape5">
            <a:extLst>
              <a:ext uri="{FF2B5EF4-FFF2-40B4-BE49-F238E27FC236}">
                <a16:creationId xmlns:a16="http://schemas.microsoft.com/office/drawing/2014/main" id="{AD85357C-AE6E-47DE-87B0-15B2B7A02E04}"/>
              </a:ext>
            </a:extLst>
          </p:cNvPr>
          <p:cNvSpPr/>
          <p:nvPr/>
        </p:nvSpPr>
        <p:spPr>
          <a:xfrm>
            <a:off x="259795" y="41106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C5273A5C-77AA-4373-94B4-E59B4B8D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58004"/>
            <a:ext cx="4471835" cy="239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115616" y="126876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영등포구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69E76-CF4F-4577-947C-7AF46DDD0A19}"/>
              </a:ext>
            </a:extLst>
          </p:cNvPr>
          <p:cNvSpPr txBox="1"/>
          <p:nvPr/>
        </p:nvSpPr>
        <p:spPr>
          <a:xfrm>
            <a:off x="5652120" y="12687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E8BE1-61A5-45A3-BA0F-14F3695B6C52}"/>
              </a:ext>
            </a:extLst>
          </p:cNvPr>
          <p:cNvSpPr txBox="1"/>
          <p:nvPr/>
        </p:nvSpPr>
        <p:spPr>
          <a:xfrm>
            <a:off x="1240487" y="407707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마포구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5158FA-769B-4977-BB28-7E0AF2BA3E7F}"/>
              </a:ext>
            </a:extLst>
          </p:cNvPr>
          <p:cNvSpPr txBox="1"/>
          <p:nvPr/>
        </p:nvSpPr>
        <p:spPr>
          <a:xfrm>
            <a:off x="5652120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</p:spTree>
    <p:extLst>
      <p:ext uri="{BB962C8B-B14F-4D97-AF65-F5344CB8AC3E}">
        <p14:creationId xmlns:p14="http://schemas.microsoft.com/office/powerpoint/2010/main" val="147338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0-04-12 16-56-43-667">
            <a:hlinkClick r:id="" action="ppaction://media"/>
            <a:extLst>
              <a:ext uri="{FF2B5EF4-FFF2-40B4-BE49-F238E27FC236}">
                <a16:creationId xmlns:a16="http://schemas.microsoft.com/office/drawing/2014/main" id="{F338F033-C7E4-43B2-A040-6C2344858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890" y="1833110"/>
            <a:ext cx="7489825" cy="4484687"/>
          </a:xfrm>
          <a:prstGeom prst="rect">
            <a:avLst/>
          </a:prstGeom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22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3734940" y="1764279"/>
            <a:ext cx="28532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시간별</a:t>
            </a:r>
            <a:r>
              <a:rPr lang="en-US" altLang="ko-KR" dirty="0"/>
              <a:t>, </a:t>
            </a:r>
            <a:r>
              <a:rPr lang="ko-KR" altLang="en-US" dirty="0" err="1"/>
              <a:t>행정동별</a:t>
            </a:r>
            <a:r>
              <a:rPr lang="ko-KR" altLang="en-US" dirty="0"/>
              <a:t> </a:t>
            </a:r>
            <a:r>
              <a:rPr lang="ko-KR" altLang="en-US" dirty="0" err="1"/>
              <a:t>유출입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인구내 남녀비율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AE59B-23E1-4C21-AB0F-2BCB0D918321}"/>
              </a:ext>
            </a:extLst>
          </p:cNvPr>
          <p:cNvSpPr txBox="1"/>
          <p:nvPr/>
        </p:nvSpPr>
        <p:spPr>
          <a:xfrm>
            <a:off x="4139952" y="2868199"/>
            <a:ext cx="60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서교동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3097F-0406-4069-AA4B-51338B2A86EA}"/>
              </a:ext>
            </a:extLst>
          </p:cNvPr>
          <p:cNvSpPr txBox="1"/>
          <p:nvPr/>
        </p:nvSpPr>
        <p:spPr>
          <a:xfrm>
            <a:off x="4576345" y="3728191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여의도동</a:t>
            </a:r>
          </a:p>
        </p:txBody>
      </p:sp>
      <p:sp>
        <p:nvSpPr>
          <p:cNvPr id="11" name="slide5_shape1">
            <a:extLst>
              <a:ext uri="{FF2B5EF4-FFF2-40B4-BE49-F238E27FC236}">
                <a16:creationId xmlns:a16="http://schemas.microsoft.com/office/drawing/2014/main" id="{7221D8FA-6AEC-4D9A-B36F-AAC94C2327DD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EA157F1B-9804-4002-AAE7-C259E3FB0DCA}"/>
              </a:ext>
            </a:extLst>
          </p:cNvPr>
          <p:cNvSpPr txBox="1">
            <a:spLocks/>
          </p:cNvSpPr>
          <p:nvPr/>
        </p:nvSpPr>
        <p:spPr>
          <a:xfrm>
            <a:off x="256544" y="579645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000" b="1" spc="-150" dirty="0" err="1">
                <a:solidFill>
                  <a:schemeClr val="accent4">
                    <a:lumMod val="50000"/>
                  </a:schemeClr>
                </a:solidFill>
              </a:rPr>
              <a:t>남녀성비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39449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640753"/>
            <a:ext cx="6995120" cy="396781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서교동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여의도 성별 데이터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분석</a:t>
            </a:r>
            <a:endParaRPr sz="20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0AA5EA8-B081-4CD5-A3C9-2894E523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326"/>
            <a:ext cx="9144000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5_shape1">
            <a:extLst>
              <a:ext uri="{FF2B5EF4-FFF2-40B4-BE49-F238E27FC236}">
                <a16:creationId xmlns:a16="http://schemas.microsoft.com/office/drawing/2014/main" id="{5C993A39-29A5-40E8-9C51-A1DC07E4C6E6}"/>
              </a:ext>
            </a:extLst>
          </p:cNvPr>
          <p:cNvSpPr/>
          <p:nvPr/>
        </p:nvSpPr>
        <p:spPr>
          <a:xfrm>
            <a:off x="263454" y="195231"/>
            <a:ext cx="380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APPENDIX</a:t>
            </a:r>
            <a:endParaRPr sz="14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19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DD1B9CA1-B999-44B8-96E0-0EF2862F4EDD}"/>
              </a:ext>
            </a:extLst>
          </p:cNvPr>
          <p:cNvSpPr/>
          <p:nvPr/>
        </p:nvSpPr>
        <p:spPr>
          <a:xfrm>
            <a:off x="263454" y="195231"/>
            <a:ext cx="3804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개요</a:t>
            </a:r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D120-A114-48FC-8DBA-8D3675A00B6D}"/>
              </a:ext>
            </a:extLst>
          </p:cNvPr>
          <p:cNvSpPr txBox="1"/>
          <p:nvPr/>
        </p:nvSpPr>
        <p:spPr>
          <a:xfrm>
            <a:off x="323529" y="551680"/>
            <a:ext cx="8640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목적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영등포구</a:t>
            </a:r>
            <a:r>
              <a:rPr lang="en-US" altLang="ko-KR" dirty="0"/>
              <a:t>/</a:t>
            </a:r>
            <a:r>
              <a:rPr lang="ko-KR" altLang="en-US" dirty="0"/>
              <a:t>마포구를 비교하여 트랜드를 분석하고자 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과정</a:t>
            </a:r>
            <a:endParaRPr lang="en-US" altLang="ko-KR" sz="2000" dirty="0"/>
          </a:p>
          <a:p>
            <a:pPr lvl="1"/>
            <a:r>
              <a:rPr lang="en-US" altLang="ko-KR" dirty="0"/>
              <a:t>1) </a:t>
            </a:r>
            <a:r>
              <a:rPr lang="ko-KR" altLang="en-US" dirty="0"/>
              <a:t>유동인구 데이터를 이용하여</a:t>
            </a:r>
            <a:r>
              <a:rPr lang="en-US" altLang="ko-KR" dirty="0"/>
              <a:t>, </a:t>
            </a:r>
            <a:r>
              <a:rPr lang="ko-KR" altLang="en-US" dirty="0"/>
              <a:t>두 지역의 특징 및 차이를 비교</a:t>
            </a:r>
            <a:r>
              <a:rPr lang="en-US" altLang="ko-KR" dirty="0"/>
              <a:t>/</a:t>
            </a:r>
            <a:r>
              <a:rPr lang="ko-KR" altLang="en-US" dirty="0"/>
              <a:t>분석합니다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2) </a:t>
            </a:r>
            <a:r>
              <a:rPr lang="ko-KR" altLang="en-US" dirty="0"/>
              <a:t>이를 통해 트랜드를 주도하는 인구의 특징을 파악하고</a:t>
            </a:r>
            <a:r>
              <a:rPr lang="en-US" altLang="ko-KR" dirty="0"/>
              <a:t>, </a:t>
            </a:r>
            <a:r>
              <a:rPr lang="ko-KR" altLang="en-US" dirty="0"/>
              <a:t>나아가 해당 인구가 어떤 활동을 하는지 분석하여 트랜드의 </a:t>
            </a:r>
            <a:r>
              <a:rPr lang="en-US" altLang="ko-KR" dirty="0"/>
              <a:t>feature</a:t>
            </a:r>
            <a:r>
              <a:rPr lang="ko-KR" altLang="en-US" dirty="0"/>
              <a:t>를 정의합니다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3) </a:t>
            </a:r>
            <a:r>
              <a:rPr lang="ko-KR" altLang="en-US" dirty="0"/>
              <a:t>정의한 </a:t>
            </a:r>
            <a:r>
              <a:rPr lang="en-US" altLang="ko-KR" dirty="0"/>
              <a:t>feature</a:t>
            </a:r>
            <a:r>
              <a:rPr lang="ko-KR" altLang="en-US" dirty="0"/>
              <a:t>에서 유의미한 </a:t>
            </a:r>
            <a:r>
              <a:rPr lang="en-US" altLang="ko-KR" dirty="0"/>
              <a:t>feature</a:t>
            </a:r>
            <a:r>
              <a:rPr lang="ko-KR" altLang="en-US" dirty="0"/>
              <a:t>를 선택합니다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4) </a:t>
            </a:r>
            <a:r>
              <a:rPr lang="ko-KR" altLang="en-US" dirty="0"/>
              <a:t>도출한 </a:t>
            </a:r>
            <a:r>
              <a:rPr lang="en-US" altLang="ko-KR" dirty="0"/>
              <a:t>feature</a:t>
            </a:r>
            <a:r>
              <a:rPr lang="ko-KR" altLang="en-US" dirty="0"/>
              <a:t>를 바탕으로 모델링하고</a:t>
            </a:r>
            <a:r>
              <a:rPr lang="en-US" altLang="ko-KR" dirty="0"/>
              <a:t>, </a:t>
            </a:r>
            <a:r>
              <a:rPr lang="ko-KR" altLang="en-US" dirty="0"/>
              <a:t>트랜드를 예측해 봅니다</a:t>
            </a:r>
            <a:r>
              <a:rPr lang="en-US" altLang="ko-KR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794755-23AE-453D-8BBC-45FF6C85FC50}"/>
              </a:ext>
            </a:extLst>
          </p:cNvPr>
          <p:cNvSpPr/>
          <p:nvPr/>
        </p:nvSpPr>
        <p:spPr>
          <a:xfrm>
            <a:off x="679370" y="4108224"/>
            <a:ext cx="82131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solidFill>
                  <a:schemeClr val="accent1"/>
                </a:solidFill>
              </a:rPr>
              <a:t>CF)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1"/>
                </a:solidFill>
              </a:rPr>
              <a:t>트랜드를 주도하는 인구의 특징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</a:rPr>
              <a:t>Where : </a:t>
            </a:r>
            <a:r>
              <a:rPr lang="ko-KR" altLang="en-US" sz="1400" dirty="0">
                <a:solidFill>
                  <a:schemeClr val="accent1"/>
                </a:solidFill>
              </a:rPr>
              <a:t>어떤 지역에서 나타나는지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</a:rPr>
              <a:t>When : </a:t>
            </a:r>
            <a:r>
              <a:rPr lang="ko-KR" altLang="en-US" sz="1400" dirty="0">
                <a:solidFill>
                  <a:schemeClr val="accent1"/>
                </a:solidFill>
              </a:rPr>
              <a:t>어떤 시간대에 나타나는지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</a:rPr>
              <a:t>Who : </a:t>
            </a:r>
            <a:r>
              <a:rPr lang="ko-KR" altLang="en-US" sz="1400" dirty="0">
                <a:solidFill>
                  <a:schemeClr val="accent1"/>
                </a:solidFill>
              </a:rPr>
              <a:t>트랜드를 이끄는 주체의 연령대</a:t>
            </a:r>
            <a:r>
              <a:rPr lang="en-US" altLang="ko-KR" sz="1400" dirty="0">
                <a:solidFill>
                  <a:schemeClr val="accent1"/>
                </a:solidFill>
              </a:rPr>
              <a:t>/</a:t>
            </a:r>
            <a:r>
              <a:rPr lang="ko-KR" altLang="en-US" sz="1400" dirty="0">
                <a:solidFill>
                  <a:schemeClr val="accent1"/>
                </a:solidFill>
              </a:rPr>
              <a:t>성별은</a:t>
            </a:r>
            <a:r>
              <a:rPr lang="en-US" altLang="ko-KR" sz="1400" dirty="0">
                <a:solidFill>
                  <a:schemeClr val="accent1"/>
                </a:solidFill>
              </a:rPr>
              <a:t>?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</a:rPr>
              <a:t>What : </a:t>
            </a:r>
            <a:r>
              <a:rPr lang="ko-KR" altLang="en-US" sz="1400" dirty="0">
                <a:solidFill>
                  <a:schemeClr val="accent1"/>
                </a:solidFill>
              </a:rPr>
              <a:t>트랜드를 주도하는 주체는 어떤  활동을 하는지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1"/>
                </a:solidFill>
              </a:rPr>
              <a:t>분석에 사용될 가정들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/>
                </a:solidFill>
              </a:rPr>
              <a:t>해당 지역의 </a:t>
            </a:r>
            <a:r>
              <a:rPr lang="en-US" altLang="ko-KR" sz="1400" dirty="0" err="1">
                <a:solidFill>
                  <a:schemeClr val="accent1"/>
                </a:solidFill>
              </a:rPr>
              <a:t>skt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이용자가 전체 유동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인구를 나타낼 수 있다고 가정합니다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/>
                </a:solidFill>
              </a:rPr>
              <a:t>주말이 아닌 평일 데이터만으로도 트랜드를 비교할 수 있다고 가정합니다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/>
                </a:solidFill>
              </a:rPr>
              <a:t>해당 데이터 날짜 다음날 추석연휴가 있지만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해당 변수는 무시할 수 있다 가정합니다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531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14CC5B-5121-4D32-8283-C1E71244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8" y="1467322"/>
            <a:ext cx="8906731" cy="377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7FB82B-BA9B-4D4D-AC20-F764B9C82EB3}"/>
              </a:ext>
            </a:extLst>
          </p:cNvPr>
          <p:cNvSpPr/>
          <p:nvPr/>
        </p:nvSpPr>
        <p:spPr>
          <a:xfrm>
            <a:off x="2174325" y="1404150"/>
            <a:ext cx="174382" cy="376237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6" name="slide5_shape1">
            <a:extLst>
              <a:ext uri="{FF2B5EF4-FFF2-40B4-BE49-F238E27FC236}">
                <a16:creationId xmlns:a16="http://schemas.microsoft.com/office/drawing/2014/main" id="{D8AD3E52-43D3-42D1-AF5C-3914E471A3C0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50F5E-7BBD-4FC2-A18F-D6EABB6B28CD}"/>
              </a:ext>
            </a:extLst>
          </p:cNvPr>
          <p:cNvSpPr/>
          <p:nvPr/>
        </p:nvSpPr>
        <p:spPr>
          <a:xfrm>
            <a:off x="431930" y="6021288"/>
            <a:ext cx="846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 인구만으로는 인구 변화를 파악하기 어려웠습니다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거주 인구수를 새벽 </a:t>
            </a:r>
            <a:r>
              <a:rPr lang="en-US" altLang="ko-KR" sz="1400" dirty="0"/>
              <a:t>4</a:t>
            </a:r>
            <a:r>
              <a:rPr lang="ko-KR" altLang="en-US" sz="1400" dirty="0"/>
              <a:t>시대 인구로 가정하고</a:t>
            </a:r>
            <a:r>
              <a:rPr lang="en-US" altLang="ko-KR" sz="1400" dirty="0"/>
              <a:t>,</a:t>
            </a:r>
            <a:r>
              <a:rPr lang="ko-KR" altLang="en-US" sz="1400" dirty="0"/>
              <a:t> 유동 인구와 거주 인구수와의 차이를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인구로 정의했습니다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386AD-5384-451D-8E84-FA8BB62DFAC7}"/>
              </a:ext>
            </a:extLst>
          </p:cNvPr>
          <p:cNvSpPr txBox="1"/>
          <p:nvPr/>
        </p:nvSpPr>
        <p:spPr>
          <a:xfrm>
            <a:off x="1043150" y="5490148"/>
            <a:ext cx="619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가장 변화가 적은 </a:t>
            </a:r>
            <a:r>
              <a:rPr lang="ko-KR" altLang="en-US" sz="1400" b="1" dirty="0"/>
              <a:t>새벽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시</a:t>
            </a:r>
            <a:r>
              <a:rPr lang="ko-KR" altLang="en-US" sz="1400" dirty="0"/>
              <a:t>를 </a:t>
            </a:r>
            <a:r>
              <a:rPr lang="ko-KR" altLang="en-US" sz="1400" b="1" dirty="0"/>
              <a:t>거주 인구수</a:t>
            </a:r>
            <a:r>
              <a:rPr lang="ko-KR" altLang="en-US" sz="1400" dirty="0"/>
              <a:t>로 가정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56334-67AA-4FCC-B7C0-F78B664FA35E}"/>
              </a:ext>
            </a:extLst>
          </p:cNvPr>
          <p:cNvSpPr txBox="1"/>
          <p:nvPr/>
        </p:nvSpPr>
        <p:spPr>
          <a:xfrm>
            <a:off x="3131840" y="1556792"/>
            <a:ext cx="3177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시간대별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유동 인구 그래프</a:t>
            </a:r>
          </a:p>
        </p:txBody>
      </p:sp>
    </p:spTree>
    <p:extLst>
      <p:ext uri="{BB962C8B-B14F-4D97-AF65-F5344CB8AC3E}">
        <p14:creationId xmlns:p14="http://schemas.microsoft.com/office/powerpoint/2010/main" val="390964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FF07FDF-462E-4905-A35E-1CE7523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4" y="1599382"/>
            <a:ext cx="8887456" cy="376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6" name="slide5_shape1">
            <a:extLst>
              <a:ext uri="{FF2B5EF4-FFF2-40B4-BE49-F238E27FC236}">
                <a16:creationId xmlns:a16="http://schemas.microsoft.com/office/drawing/2014/main" id="{D8AD3E52-43D3-42D1-AF5C-3914E471A3C0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50F5E-7BBD-4FC2-A18F-D6EABB6B28CD}"/>
              </a:ext>
            </a:extLst>
          </p:cNvPr>
          <p:cNvSpPr/>
          <p:nvPr/>
        </p:nvSpPr>
        <p:spPr>
          <a:xfrm>
            <a:off x="431930" y="6021288"/>
            <a:ext cx="846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 인구만으로는 인구 변화를 파악하기 어려웠습니다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거주 인구수를 새벽 </a:t>
            </a:r>
            <a:r>
              <a:rPr lang="en-US" altLang="ko-KR" sz="1400" dirty="0"/>
              <a:t>4</a:t>
            </a:r>
            <a:r>
              <a:rPr lang="ko-KR" altLang="en-US" sz="1400" dirty="0"/>
              <a:t>시대 인구로 가정하고</a:t>
            </a:r>
            <a:r>
              <a:rPr lang="en-US" altLang="ko-KR" sz="1400" dirty="0"/>
              <a:t>,</a:t>
            </a:r>
            <a:r>
              <a:rPr lang="ko-KR" altLang="en-US" sz="1400" dirty="0"/>
              <a:t> 유동 인구와 거주 인구수와의 차이를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인구로 정의했습니다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D4ED9-F2A5-48C2-87C0-26CA7EFF0191}"/>
              </a:ext>
            </a:extLst>
          </p:cNvPr>
          <p:cNvSpPr txBox="1"/>
          <p:nvPr/>
        </p:nvSpPr>
        <p:spPr>
          <a:xfrm>
            <a:off x="2972949" y="1609055"/>
            <a:ext cx="3495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시간대별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</a:t>
            </a:r>
            <a:r>
              <a:rPr lang="ko-KR" altLang="en-US" sz="1400" b="1" dirty="0" err="1"/>
              <a:t>유출입</a:t>
            </a:r>
            <a:r>
              <a:rPr lang="ko-KR" altLang="en-US" sz="1400" b="1" dirty="0"/>
              <a:t> 인구 그래프</a:t>
            </a:r>
          </a:p>
        </p:txBody>
      </p:sp>
    </p:spTree>
    <p:extLst>
      <p:ext uri="{BB962C8B-B14F-4D97-AF65-F5344CB8AC3E}">
        <p14:creationId xmlns:p14="http://schemas.microsoft.com/office/powerpoint/2010/main" val="427419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구 단위로 시간별 유출입인구를 비교할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모든 행정동의 데이터가 구에 합쳐집니다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유의미한 행정동 데이터만을 추려낼 필요가 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특정 행정동을 선택하기 위해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행정동별</a:t>
            </a:r>
            <a:r>
              <a:rPr lang="ko-KR" altLang="en-US" sz="1400" dirty="0"/>
              <a:t> 데이터를 시각화 해보았습니다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CB38C94D-DD75-4C81-AD1E-DE0BE262F337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BB73558-9363-4638-BD65-3D03A7ED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4000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D816691-8D7F-4F01-9E04-BF88CAE3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5349"/>
            <a:ext cx="9144000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46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3B28BB0-924D-416D-BF39-9648FF3A7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8" y="2607194"/>
            <a:ext cx="8787100" cy="169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 많은 행정동 중</a:t>
            </a:r>
            <a:r>
              <a:rPr lang="en-US" altLang="ko-KR" sz="1400" dirty="0"/>
              <a:t>, </a:t>
            </a:r>
            <a:r>
              <a:rPr lang="ko-KR" altLang="en-US" sz="1400" dirty="0"/>
              <a:t>일부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적은 데이터의 경우 유의미하지 않다고 판단했습니다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유동인구가 많은 지역을 선정하여 그 지역을 집중적으로 비교하기 위해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행정동별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인구를 시각화 하였습니다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44B42F-494E-4CA0-ADAE-1B85A6B6C5A2}"/>
              </a:ext>
            </a:extLst>
          </p:cNvPr>
          <p:cNvSpPr/>
          <p:nvPr/>
        </p:nvSpPr>
        <p:spPr>
          <a:xfrm>
            <a:off x="431930" y="3692871"/>
            <a:ext cx="84654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영등포구에선 </a:t>
            </a:r>
            <a:r>
              <a:rPr lang="ko-KR" altLang="en-US" sz="1400" b="1" dirty="0" err="1"/>
              <a:t>여의동</a:t>
            </a:r>
            <a:r>
              <a:rPr lang="en-US" altLang="ko-KR" sz="1400" dirty="0"/>
              <a:t>, </a:t>
            </a:r>
            <a:r>
              <a:rPr lang="ko-KR" altLang="en-US" sz="1400" dirty="0"/>
              <a:t>마포구에선 </a:t>
            </a:r>
            <a:r>
              <a:rPr lang="ko-KR" altLang="en-US" sz="1400" b="1" dirty="0"/>
              <a:t>서교동</a:t>
            </a:r>
            <a:r>
              <a:rPr lang="ko-KR" altLang="en-US" sz="1400" dirty="0"/>
              <a:t>이 가장 </a:t>
            </a:r>
            <a:r>
              <a:rPr lang="ko-KR" altLang="en-US" sz="1400" dirty="0" err="1"/>
              <a:t>유출입</a:t>
            </a:r>
            <a:r>
              <a:rPr lang="ko-KR" altLang="en-US" sz="1400" dirty="0"/>
              <a:t> 인구가 많았습니다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25848-45EE-4023-A156-73AE0FD57BBB}"/>
              </a:ext>
            </a:extLst>
          </p:cNvPr>
          <p:cNvSpPr/>
          <p:nvPr/>
        </p:nvSpPr>
        <p:spPr>
          <a:xfrm>
            <a:off x="4005660" y="2586453"/>
            <a:ext cx="258459" cy="16448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D477DB-71CE-4052-825C-615442A8A39F}"/>
              </a:ext>
            </a:extLst>
          </p:cNvPr>
          <p:cNvSpPr/>
          <p:nvPr/>
        </p:nvSpPr>
        <p:spPr>
          <a:xfrm>
            <a:off x="7204980" y="2586453"/>
            <a:ext cx="248373" cy="16448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lide5_shape1">
            <a:extLst>
              <a:ext uri="{FF2B5EF4-FFF2-40B4-BE49-F238E27FC236}">
                <a16:creationId xmlns:a16="http://schemas.microsoft.com/office/drawing/2014/main" id="{F8553DD1-11E8-4DA5-9BCB-4B578CFF030F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C0071B-FAFB-4BA9-A466-0512979457FB}"/>
              </a:ext>
            </a:extLst>
          </p:cNvPr>
          <p:cNvSpPr/>
          <p:nvPr/>
        </p:nvSpPr>
        <p:spPr>
          <a:xfrm>
            <a:off x="2483768" y="220486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 err="1"/>
              <a:t>행정동별</a:t>
            </a:r>
            <a:r>
              <a:rPr lang="ko-KR" altLang="en-US" sz="1400" b="1" dirty="0"/>
              <a:t> 모든 시간대의 </a:t>
            </a:r>
            <a:r>
              <a:rPr lang="ko-KR" altLang="en-US" sz="1400" b="1" dirty="0" err="1"/>
              <a:t>유출입</a:t>
            </a:r>
            <a:r>
              <a:rPr lang="ko-KR" altLang="en-US" sz="1400" b="1" dirty="0"/>
              <a:t> 인구의 절대값</a:t>
            </a:r>
          </a:p>
        </p:txBody>
      </p:sp>
    </p:spTree>
    <p:extLst>
      <p:ext uri="{BB962C8B-B14F-4D97-AF65-F5344CB8AC3E}">
        <p14:creationId xmlns:p14="http://schemas.microsoft.com/office/powerpoint/2010/main" val="243793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127803-07B7-48FC-8CDA-0BCBAC5E9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12" y="1616285"/>
            <a:ext cx="7600935" cy="20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8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5_shape3">
            <a:extLst>
              <a:ext uri="{FF2B5EF4-FFF2-40B4-BE49-F238E27FC236}">
                <a16:creationId xmlns:a16="http://schemas.microsoft.com/office/drawing/2014/main" id="{BA25368D-4B64-49A8-8246-0DEBE66A245F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2E8B29-BEC3-456A-9AAF-74A54A98444B}"/>
              </a:ext>
            </a:extLst>
          </p:cNvPr>
          <p:cNvSpPr/>
          <p:nvPr/>
        </p:nvSpPr>
        <p:spPr>
          <a:xfrm>
            <a:off x="431930" y="1266294"/>
            <a:ext cx="8465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여의동과 서교동의 유동 인구 데이터를 시간대별로 시각화해 보았습니다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73B4B5-F87E-4E9A-BDC1-16D09730CC66}"/>
              </a:ext>
            </a:extLst>
          </p:cNvPr>
          <p:cNvSpPr txBox="1"/>
          <p:nvPr/>
        </p:nvSpPr>
        <p:spPr>
          <a:xfrm>
            <a:off x="323529" y="3579242"/>
            <a:ext cx="87849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VIEWPOINT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여의도동</a:t>
            </a:r>
            <a:r>
              <a:rPr lang="ko-KR" altLang="en-US" sz="1400" dirty="0"/>
              <a:t>은 출퇴근 시간을 전후로 인구가 급격히 늘어나 </a:t>
            </a:r>
            <a:r>
              <a:rPr lang="en-US" altLang="ko-KR" sz="1400" b="1" dirty="0"/>
              <a:t>10~11</a:t>
            </a:r>
            <a:r>
              <a:rPr lang="ko-KR" altLang="en-US" sz="1400" b="1" dirty="0"/>
              <a:t>시에 최대치</a:t>
            </a:r>
            <a:r>
              <a:rPr lang="ko-KR" altLang="en-US" sz="1400" dirty="0"/>
              <a:t>에 도달하고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이후 지속적으로 감소합니다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서교동</a:t>
            </a:r>
            <a:r>
              <a:rPr lang="ko-KR" altLang="en-US" sz="1400" dirty="0"/>
              <a:t>은 </a:t>
            </a:r>
            <a:r>
              <a:rPr lang="en-US" altLang="ko-KR" sz="1400" dirty="0"/>
              <a:t>19</a:t>
            </a:r>
            <a:r>
              <a:rPr lang="ko-KR" altLang="en-US" sz="1400" dirty="0"/>
              <a:t>시까지 인구가 계속 유입되어 </a:t>
            </a:r>
            <a:r>
              <a:rPr lang="en-US" altLang="ko-KR" sz="1400" b="1" dirty="0"/>
              <a:t>19</a:t>
            </a:r>
            <a:r>
              <a:rPr lang="ko-KR" altLang="en-US" sz="1400" b="1" dirty="0"/>
              <a:t>시에 최대치</a:t>
            </a:r>
            <a:r>
              <a:rPr lang="ko-KR" altLang="en-US" sz="1400" dirty="0"/>
              <a:t>에 도달하고</a:t>
            </a:r>
            <a:r>
              <a:rPr lang="en-US" altLang="ko-KR" sz="1400" dirty="0"/>
              <a:t>,</a:t>
            </a:r>
            <a:r>
              <a:rPr lang="ko-KR" altLang="en-US" sz="1400" dirty="0"/>
              <a:t> 이후로 점차 감소하기 시작합니다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THINK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이후에 유입되는 </a:t>
            </a:r>
            <a:r>
              <a:rPr lang="en-US" altLang="ko-KR" sz="1400" dirty="0"/>
              <a:t>18</a:t>
            </a:r>
            <a:r>
              <a:rPr lang="ko-KR" altLang="en-US" sz="1400" dirty="0"/>
              <a:t>시 </a:t>
            </a:r>
            <a:r>
              <a:rPr lang="en-US" altLang="ko-KR" sz="1400" dirty="0"/>
              <a:t>~ 20</a:t>
            </a:r>
            <a:r>
              <a:rPr lang="ko-KR" altLang="en-US" sz="1400" dirty="0"/>
              <a:t>시 인구의 경우</a:t>
            </a:r>
            <a:r>
              <a:rPr lang="en-US" altLang="ko-KR" sz="1400" dirty="0"/>
              <a:t>, </a:t>
            </a:r>
            <a:r>
              <a:rPr lang="ko-KR" altLang="en-US" sz="1400" b="1" dirty="0"/>
              <a:t>서교동</a:t>
            </a:r>
            <a:r>
              <a:rPr lang="ko-KR" altLang="en-US" sz="1400" dirty="0"/>
              <a:t> 일대에서 </a:t>
            </a:r>
            <a:r>
              <a:rPr lang="ko-KR" altLang="en-US" sz="1400" u="sng" dirty="0"/>
              <a:t>문화생활</a:t>
            </a:r>
            <a:r>
              <a:rPr lang="ko-KR" altLang="en-US" sz="1400" dirty="0"/>
              <a:t>을 즐길 것으로 예상할 수 있습니다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19~20</a:t>
            </a:r>
            <a:r>
              <a:rPr lang="ko-KR" altLang="en-US" sz="1400" dirty="0"/>
              <a:t>시 사이 아직 남아있는 </a:t>
            </a:r>
            <a:r>
              <a:rPr lang="ko-KR" altLang="en-US" sz="1400" b="1" dirty="0"/>
              <a:t>여의도동</a:t>
            </a:r>
            <a:r>
              <a:rPr lang="ko-KR" altLang="en-US" sz="1400" dirty="0"/>
              <a:t> 인구는 </a:t>
            </a:r>
            <a:r>
              <a:rPr lang="ko-KR" altLang="en-US" sz="1400" u="sng" dirty="0"/>
              <a:t>야근 혹은 회식을 하는 직장인</a:t>
            </a:r>
            <a:r>
              <a:rPr lang="ko-KR" altLang="en-US" sz="1400" dirty="0"/>
              <a:t>일 것으로 예상됩니다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퇴근 시간 이후의 활동을 여가 활동이라고 가정하면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시간에 서교동에 유입되는 인구수가 많은 것으로 보아</a:t>
            </a:r>
            <a:r>
              <a:rPr lang="en-US" altLang="ko-KR" sz="1400" dirty="0"/>
              <a:t> </a:t>
            </a:r>
            <a:r>
              <a:rPr lang="ko-KR" altLang="en-US" sz="1400" u="sng" dirty="0"/>
              <a:t>서교동이 좀 더 </a:t>
            </a:r>
            <a:r>
              <a:rPr lang="en-US" altLang="ko-KR" sz="1400" u="sng" dirty="0"/>
              <a:t>‘trendy’</a:t>
            </a:r>
            <a:r>
              <a:rPr lang="ko-KR" altLang="en-US" sz="1400" dirty="0"/>
              <a:t>하다고 할 수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4B19B8-591C-4EB8-A40B-345A84486105}"/>
              </a:ext>
            </a:extLst>
          </p:cNvPr>
          <p:cNvSpPr/>
          <p:nvPr/>
        </p:nvSpPr>
        <p:spPr>
          <a:xfrm>
            <a:off x="3203848" y="1516544"/>
            <a:ext cx="505510" cy="2010847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DA54B-5A55-40E6-8DAA-66C6093A9CAF}"/>
              </a:ext>
            </a:extLst>
          </p:cNvPr>
          <p:cNvSpPr/>
          <p:nvPr/>
        </p:nvSpPr>
        <p:spPr>
          <a:xfrm>
            <a:off x="5554234" y="1516544"/>
            <a:ext cx="217478" cy="2010847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087A0-EF1F-4C0B-A674-06D6A068B04E}"/>
              </a:ext>
            </a:extLst>
          </p:cNvPr>
          <p:cNvSpPr txBox="1"/>
          <p:nvPr/>
        </p:nvSpPr>
        <p:spPr>
          <a:xfrm>
            <a:off x="2632802" y="2992466"/>
            <a:ext cx="162980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여의동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peak </a:t>
            </a:r>
            <a:r>
              <a:rPr lang="ko-KR" altLang="en-US" sz="1200" b="1" dirty="0"/>
              <a:t>시간대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65DB7-06D1-4529-BE1A-1147479CD462}"/>
              </a:ext>
            </a:extLst>
          </p:cNvPr>
          <p:cNvSpPr txBox="1"/>
          <p:nvPr/>
        </p:nvSpPr>
        <p:spPr>
          <a:xfrm>
            <a:off x="4790314" y="2992466"/>
            <a:ext cx="162980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서교동 </a:t>
            </a:r>
            <a:r>
              <a:rPr lang="en-US" altLang="ko-KR" sz="1200" b="1" dirty="0"/>
              <a:t>peak </a:t>
            </a:r>
            <a:r>
              <a:rPr lang="ko-KR" altLang="en-US" sz="1200" b="1" dirty="0"/>
              <a:t>시간대</a:t>
            </a:r>
            <a:endParaRPr lang="en-US" altLang="ko-KR" sz="1200" b="1" dirty="0"/>
          </a:p>
        </p:txBody>
      </p:sp>
      <p:sp>
        <p:nvSpPr>
          <p:cNvPr id="14" name="slide5_shape1">
            <a:extLst>
              <a:ext uri="{FF2B5EF4-FFF2-40B4-BE49-F238E27FC236}">
                <a16:creationId xmlns:a16="http://schemas.microsoft.com/office/drawing/2014/main" id="{A207F5F3-4348-4560-9E7D-4EDFE3A09F2B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78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813188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지역별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시간별 데이터 분석</a:t>
            </a: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9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A6CE90-5AD0-409F-A910-BCC358C1B1D9}"/>
              </a:ext>
            </a:extLst>
          </p:cNvPr>
          <p:cNvSpPr/>
          <p:nvPr/>
        </p:nvSpPr>
        <p:spPr>
          <a:xfrm>
            <a:off x="364802" y="1257666"/>
            <a:ext cx="8599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유동 인구 데이터를 시간대별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행정동별로</a:t>
            </a:r>
            <a:r>
              <a:rPr lang="ko-KR" altLang="en-US" sz="1600" dirty="0"/>
              <a:t> 시각화 했습니다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앞서 관찰한 두 행정동에서의 인구 변화를 지도 데이터에서도 확인할 수 있었습니다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26" name="bandicam 2020-04-12 16-22-55-964">
            <a:hlinkClick r:id="" action="ppaction://media"/>
            <a:extLst>
              <a:ext uri="{FF2B5EF4-FFF2-40B4-BE49-F238E27FC236}">
                <a16:creationId xmlns:a16="http://schemas.microsoft.com/office/drawing/2014/main" id="{90AAD7C3-0E64-4635-95A8-55B010C1C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592" y="2115116"/>
            <a:ext cx="6970781" cy="41738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5CD2893-8615-4750-BEA4-9370C2556A21}"/>
              </a:ext>
            </a:extLst>
          </p:cNvPr>
          <p:cNvSpPr txBox="1"/>
          <p:nvPr/>
        </p:nvSpPr>
        <p:spPr>
          <a:xfrm>
            <a:off x="3450063" y="2015697"/>
            <a:ext cx="378938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시간별 </a:t>
            </a:r>
            <a:r>
              <a:rPr lang="ko-KR" altLang="en-US" sz="1600" b="1" dirty="0" err="1"/>
              <a:t>유출입</a:t>
            </a:r>
            <a:r>
              <a:rPr lang="ko-KR" altLang="en-US" sz="1600" b="1" dirty="0"/>
              <a:t> 인구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8AA814-CE4D-426E-9259-A6A5259317A6}"/>
              </a:ext>
            </a:extLst>
          </p:cNvPr>
          <p:cNvSpPr txBox="1"/>
          <p:nvPr/>
        </p:nvSpPr>
        <p:spPr>
          <a:xfrm>
            <a:off x="6061803" y="3573039"/>
            <a:ext cx="17224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높이</a:t>
            </a:r>
            <a:r>
              <a:rPr lang="en-US" altLang="ko-KR" sz="1200" dirty="0"/>
              <a:t>, </a:t>
            </a:r>
            <a:r>
              <a:rPr lang="ko-KR" altLang="en-US" sz="1200" dirty="0"/>
              <a:t>색상 밝기</a:t>
            </a:r>
            <a:r>
              <a:rPr lang="en-US" altLang="ko-KR" sz="1200" dirty="0"/>
              <a:t> : </a:t>
            </a:r>
            <a:r>
              <a:rPr lang="ko-KR" altLang="en-US" sz="1200" dirty="0"/>
              <a:t>인구</a:t>
            </a:r>
            <a:endParaRPr lang="en-US" altLang="ko-KR" sz="1200" dirty="0"/>
          </a:p>
        </p:txBody>
      </p:sp>
      <p:sp>
        <p:nvSpPr>
          <p:cNvPr id="31" name="slide5_shape1">
            <a:extLst>
              <a:ext uri="{FF2B5EF4-FFF2-40B4-BE49-F238E27FC236}">
                <a16:creationId xmlns:a16="http://schemas.microsoft.com/office/drawing/2014/main" id="{DDB453D8-1A98-4B08-8C14-24DB8E75E4AD}"/>
              </a:ext>
            </a:extLst>
          </p:cNvPr>
          <p:cNvSpPr/>
          <p:nvPr/>
        </p:nvSpPr>
        <p:spPr>
          <a:xfrm>
            <a:off x="263454" y="195231"/>
            <a:ext cx="38044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11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유동인구 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EDA</a:t>
            </a:r>
            <a:endParaRPr lang="en-US" altLang="ko-KR" sz="1200" b="1" spc="-150" dirty="0">
              <a:solidFill>
                <a:schemeClr val="accent4">
                  <a:lumMod val="50000"/>
                </a:schemeClr>
              </a:solidFill>
            </a:endParaRPr>
          </a:p>
          <a:p>
            <a:endParaRPr sz="1100" b="1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20276-363A-406D-85B2-C83FCFDD5689}"/>
              </a:ext>
            </a:extLst>
          </p:cNvPr>
          <p:cNvSpPr txBox="1"/>
          <p:nvPr/>
        </p:nvSpPr>
        <p:spPr>
          <a:xfrm>
            <a:off x="3563888" y="4093735"/>
            <a:ext cx="60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서교동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CB8494-C998-4354-92CF-E22E403CD0AD}"/>
              </a:ext>
            </a:extLst>
          </p:cNvPr>
          <p:cNvSpPr txBox="1"/>
          <p:nvPr/>
        </p:nvSpPr>
        <p:spPr>
          <a:xfrm>
            <a:off x="3988938" y="4497215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여의도동</a:t>
            </a:r>
          </a:p>
        </p:txBody>
      </p:sp>
    </p:spTree>
    <p:extLst>
      <p:ext uri="{BB962C8B-B14F-4D97-AF65-F5344CB8AC3E}">
        <p14:creationId xmlns:p14="http://schemas.microsoft.com/office/powerpoint/2010/main" val="24992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1628</Words>
  <Application>Microsoft Office PowerPoint</Application>
  <PresentationFormat>화면 슬라이드 쇼(4:3)</PresentationFormat>
  <Paragraphs>298</Paragraphs>
  <Slides>23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나눔고딕</vt:lpstr>
      <vt:lpstr>맑은 고딕</vt:lpstr>
      <vt:lpstr>Arial</vt:lpstr>
      <vt:lpstr>Cambria Math</vt:lpstr>
      <vt:lpstr/>
      <vt:lpstr>마포구 vs 여의도 트랜드 비교 분석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지역별, 시간별 데이터 분석</vt:lpstr>
      <vt:lpstr>PowerPoint 프레젠테이션</vt:lpstr>
      <vt:lpstr>연령대별 데이터 분석</vt:lpstr>
      <vt:lpstr>성별 데이터 분석</vt:lpstr>
      <vt:lpstr>트랜드를 주도하는 인구의 관심사</vt:lpstr>
      <vt:lpstr>트랜드를 주도하는 인구의 관심사</vt:lpstr>
      <vt:lpstr>트랜드를 주도하는 인구의 특징</vt:lpstr>
      <vt:lpstr>PowerPoint 프레젠테이션</vt:lpstr>
      <vt:lpstr>PowerPoint 프레젠테이션</vt:lpstr>
      <vt:lpstr>PowerPoint 프레젠테이션</vt:lpstr>
      <vt:lpstr>모델링 및 예측</vt:lpstr>
      <vt:lpstr>감사합니다</vt:lpstr>
      <vt:lpstr>시간대별/연령별 유출입 인구 분석 – 구 단위</vt:lpstr>
      <vt:lpstr>PowerPoint 프레젠테이션</vt:lpstr>
      <vt:lpstr>서교동/여의도 성별 데이터 분석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dhkim</cp:lastModifiedBy>
  <cp:revision>235</cp:revision>
  <dcterms:modified xsi:type="dcterms:W3CDTF">2020-04-16T20:09:16Z</dcterms:modified>
</cp:coreProperties>
</file>